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8" r:id="rId3"/>
    <p:sldId id="257" r:id="rId4"/>
    <p:sldId id="267" r:id="rId5"/>
    <p:sldId id="292" r:id="rId6"/>
    <p:sldId id="298" r:id="rId7"/>
    <p:sldId id="293" r:id="rId8"/>
    <p:sldId id="294" r:id="rId9"/>
    <p:sldId id="295" r:id="rId10"/>
    <p:sldId id="296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2" r:id="rId24"/>
    <p:sldId id="315" r:id="rId25"/>
    <p:sldId id="316" r:id="rId26"/>
    <p:sldId id="317" r:id="rId27"/>
    <p:sldId id="313" r:id="rId28"/>
    <p:sldId id="314" r:id="rId29"/>
    <p:sldId id="311" r:id="rId30"/>
    <p:sldId id="310" r:id="rId31"/>
    <p:sldId id="289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o Quirino" initials="LQ" lastIdx="1" clrIdx="0">
    <p:extLst>
      <p:ext uri="{19B8F6BF-5375-455C-9EA6-DF929625EA0E}">
        <p15:presenceInfo xmlns:p15="http://schemas.microsoft.com/office/powerpoint/2012/main" userId="a71883dbd84b98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6B6"/>
    <a:srgbClr val="0C1331"/>
    <a:srgbClr val="7401F4"/>
    <a:srgbClr val="5D01C3"/>
    <a:srgbClr val="BC8F00"/>
    <a:srgbClr val="E6AF00"/>
    <a:srgbClr val="5B6733"/>
    <a:srgbClr val="370060"/>
    <a:srgbClr val="000000"/>
    <a:srgbClr val="270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5616-B683-4AE8-9D3B-EE41E27926D8}" v="412" dt="2025-11-13T04:17:19.807"/>
    <p1510:client id="{555C565E-B9C5-3A27-0312-2C51F5BBC2D7}" v="46" dt="2025-11-13T19:10:13.760"/>
    <p1510:client id="{87F08E3E-94DC-76A8-4C8E-2AEEAA76F73C}" v="632" dt="2025-11-13T16:07:06.943"/>
    <p1510:client id="{9B0F20D1-98B5-0169-1B98-B528F815CF4A}" v="3" dt="2025-11-13T21:14:26.804"/>
    <p1510:client id="{AEFA649F-E7A8-26C3-8A3E-EEB6044D1F4E}" v="19" dt="2025-11-13T20:42:09.614"/>
    <p1510:client id="{B382541A-D7D8-8A65-687D-6C3A2CF2C7F4}" v="78" dt="2025-11-13T19:01:20.736"/>
    <p1510:client id="{C76BAF8E-8487-674A-B5B2-7E9A716B8FF9}" v="1" dt="2025-11-13T16:32:40.775"/>
    <p1510:client id="{F027D415-99D6-31C7-4202-578614703CA7}" v="740" dt="2025-11-13T21:10:22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84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72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5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56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84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831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96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92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3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88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61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0C7096-F879-47A4-AF67-6548F9786712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8DC2B2-57C2-4D42-A1CA-F74E64D1B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83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o Robótica En Ruinas : Un Marcado Contraste Entre Tecnología Y  Decadencia Foto de archivo - Imagen de futuro, metal: 377499690">
            <a:extLst>
              <a:ext uri="{FF2B5EF4-FFF2-40B4-BE49-F238E27FC236}">
                <a16:creationId xmlns:a16="http://schemas.microsoft.com/office/drawing/2014/main" id="{C7A956E8-3925-78AA-A695-1131F137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604" y="0"/>
            <a:ext cx="120052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2D7A60A-9A37-B3F8-441F-486904F35EAD}"/>
              </a:ext>
            </a:extLst>
          </p:cNvPr>
          <p:cNvSpPr>
            <a:spLocks/>
          </p:cNvSpPr>
          <p:nvPr/>
        </p:nvSpPr>
        <p:spPr>
          <a:xfrm rot="19348922">
            <a:off x="-5991451" y="1384204"/>
            <a:ext cx="12611287" cy="7859124"/>
          </a:xfrm>
          <a:prstGeom prst="roundRect">
            <a:avLst>
              <a:gd name="adj" fmla="val 577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C1CDBC-C109-9860-CCAC-6F0607AD16D9}"/>
              </a:ext>
            </a:extLst>
          </p:cNvPr>
          <p:cNvSpPr>
            <a:spLocks/>
          </p:cNvSpPr>
          <p:nvPr/>
        </p:nvSpPr>
        <p:spPr>
          <a:xfrm rot="19348922">
            <a:off x="5018596" y="-4612979"/>
            <a:ext cx="4253929" cy="5677392"/>
          </a:xfrm>
          <a:prstGeom prst="roundRect">
            <a:avLst>
              <a:gd name="adj" fmla="val 5770"/>
            </a:avLst>
          </a:prstGeom>
          <a:solidFill>
            <a:srgbClr val="2C46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F1BFEDC-7359-9E56-2944-65FFCF1626D2}"/>
              </a:ext>
            </a:extLst>
          </p:cNvPr>
          <p:cNvSpPr>
            <a:spLocks/>
          </p:cNvSpPr>
          <p:nvPr/>
        </p:nvSpPr>
        <p:spPr>
          <a:xfrm rot="19348922">
            <a:off x="8434419" y="5614515"/>
            <a:ext cx="4253929" cy="5677392"/>
          </a:xfrm>
          <a:prstGeom prst="roundRect">
            <a:avLst>
              <a:gd name="adj" fmla="val 577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44B4C6-06F6-0C5B-8F83-F0E10B26E6D5}"/>
              </a:ext>
            </a:extLst>
          </p:cNvPr>
          <p:cNvSpPr>
            <a:spLocks/>
          </p:cNvSpPr>
          <p:nvPr/>
        </p:nvSpPr>
        <p:spPr>
          <a:xfrm rot="19348922">
            <a:off x="-7297735" y="1384205"/>
            <a:ext cx="12611287" cy="7859124"/>
          </a:xfrm>
          <a:prstGeom prst="roundRect">
            <a:avLst>
              <a:gd name="adj" fmla="val 577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92DD01-753F-08E4-2630-A1DCAA3E55FC}"/>
              </a:ext>
            </a:extLst>
          </p:cNvPr>
          <p:cNvSpPr txBox="1">
            <a:spLocks/>
          </p:cNvSpPr>
          <p:nvPr/>
        </p:nvSpPr>
        <p:spPr>
          <a:xfrm>
            <a:off x="274410" y="4357675"/>
            <a:ext cx="2787667" cy="12007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>
                <a:latin typeface="Montserrat"/>
              </a:rPr>
              <a:t>Júlia </a:t>
            </a:r>
            <a:r>
              <a:rPr lang="pt-BR" sz="2000" err="1">
                <a:latin typeface="Montserrat"/>
              </a:rPr>
              <a:t>Biazi</a:t>
            </a:r>
            <a:endParaRPr lang="pt-BR" sz="2000">
              <a:latin typeface="Montserrat"/>
            </a:endParaRPr>
          </a:p>
          <a:p>
            <a:pPr algn="l"/>
            <a:r>
              <a:rPr lang="pt-BR" sz="2000" dirty="0">
                <a:latin typeface="Montserrat" panose="00000500000000000000" pitchFamily="2" charset="0"/>
              </a:rPr>
              <a:t>Leonardo Quirino</a:t>
            </a:r>
          </a:p>
          <a:p>
            <a:pPr algn="l"/>
            <a:r>
              <a:rPr lang="pt-BR" sz="2000" dirty="0">
                <a:latin typeface="Montserrat" panose="00000500000000000000" pitchFamily="2" charset="0"/>
              </a:rPr>
              <a:t>Lucas Lagoeiro</a:t>
            </a:r>
          </a:p>
          <a:p>
            <a:pPr algn="l"/>
            <a:r>
              <a:rPr lang="pt-BR" sz="2000" dirty="0">
                <a:latin typeface="Montserrat" panose="00000500000000000000" pitchFamily="2" charset="0"/>
              </a:rPr>
              <a:t>Thiago Moura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3815619-7EF0-AF64-FD7C-382D960C9AD4}"/>
              </a:ext>
            </a:extLst>
          </p:cNvPr>
          <p:cNvSpPr txBox="1">
            <a:spLocks/>
          </p:cNvSpPr>
          <p:nvPr/>
        </p:nvSpPr>
        <p:spPr>
          <a:xfrm>
            <a:off x="274410" y="2868635"/>
            <a:ext cx="5165129" cy="4051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dirty="0">
                <a:latin typeface="Montserrat" panose="00000500000000000000" pitchFamily="2" charset="0"/>
              </a:rPr>
              <a:t>Interação Humano-Robô – CCR230</a:t>
            </a:r>
            <a:endParaRPr lang="pt-BR" sz="1700" dirty="0">
              <a:latin typeface="Montserrat" panose="00000500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B3D372-BA8A-4864-8BE3-00BA5149E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410" y="3273783"/>
            <a:ext cx="6840526" cy="1083893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OmniCare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6407938-BE23-DAD7-D505-F3B815489DF3}"/>
              </a:ext>
            </a:extLst>
          </p:cNvPr>
          <p:cNvSpPr>
            <a:spLocks/>
          </p:cNvSpPr>
          <p:nvPr/>
        </p:nvSpPr>
        <p:spPr>
          <a:xfrm rot="3148922">
            <a:off x="12297469" y="-1066089"/>
            <a:ext cx="4253929" cy="5677392"/>
          </a:xfrm>
          <a:prstGeom prst="roundRect">
            <a:avLst>
              <a:gd name="adj" fmla="val 5770"/>
            </a:avLst>
          </a:prstGeom>
          <a:solidFill>
            <a:srgbClr val="2C46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15872AB-CE38-8B47-52C4-65FB1BFD2259}"/>
              </a:ext>
            </a:extLst>
          </p:cNvPr>
          <p:cNvCxnSpPr>
            <a:cxnSpLocks/>
          </p:cNvCxnSpPr>
          <p:nvPr/>
        </p:nvCxnSpPr>
        <p:spPr>
          <a:xfrm>
            <a:off x="274410" y="3273783"/>
            <a:ext cx="4558847" cy="0"/>
          </a:xfrm>
          <a:prstGeom prst="line">
            <a:avLst/>
          </a:prstGeom>
          <a:ln w="19050">
            <a:solidFill>
              <a:srgbClr val="0C13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762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02179-973E-ADD7-35F2-0956D830C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lamtec Athena 2.0 Pro Max Robot Base - RobotShop">
            <a:extLst>
              <a:ext uri="{FF2B5EF4-FFF2-40B4-BE49-F238E27FC236}">
                <a16:creationId xmlns:a16="http://schemas.microsoft.com/office/drawing/2014/main" id="{38EE6A80-995D-8A73-2534-CC9BDDBDF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997" y="900992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458A1CE-BBD1-7E0D-1959-C5F2574D3451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Montserrat" panose="00000500000000000000" pitchFamily="2" charset="0"/>
                <a:cs typeface="Aharoni" panose="02010803020104030203" pitchFamily="2" charset="-79"/>
              </a:rPr>
              <a:t>Concorrência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B7BB236-3A3A-1A92-5A55-DBB4952C8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1EEDC815-2C29-9372-0C47-522DB4C939E5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F2A5072-F514-DBD7-E01B-572A19614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3A3448C-F535-C603-874E-8C24AECAE1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6E6E71A-6D51-B7C5-6944-F3F6AA1ABA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F5D43369-A29F-4EFB-762C-6CC17D8E51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1" y="1125861"/>
            <a:ext cx="6478384" cy="544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Função: Plataforma robótica móvel de uso geral (logística, hospitais). Suporta até 60 kg. Utiliza o </a:t>
            </a:r>
            <a:r>
              <a:rPr lang="pt-BR" sz="1800" dirty="0" err="1">
                <a:latin typeface="Montserrat" panose="00000500000000000000" pitchFamily="2" charset="0"/>
              </a:rPr>
              <a:t>Smart</a:t>
            </a:r>
            <a:r>
              <a:rPr lang="pt-BR" sz="1800" dirty="0">
                <a:latin typeface="Montserrat" panose="00000500000000000000" pitchFamily="2" charset="0"/>
              </a:rPr>
              <a:t> Elevator </a:t>
            </a:r>
            <a:r>
              <a:rPr lang="pt-BR" sz="1800" dirty="0" err="1">
                <a:latin typeface="Montserrat" panose="00000500000000000000" pitchFamily="2" charset="0"/>
              </a:rPr>
              <a:t>Control</a:t>
            </a:r>
            <a:r>
              <a:rPr lang="pt-BR" sz="1800" dirty="0">
                <a:latin typeface="Montserrat" panose="00000500000000000000" pitchFamily="2" charset="0"/>
              </a:rPr>
              <a:t> 4.0 para deslocamento entre andares.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Forças: Boa capacidade de carga, navegação SLAM avançada, autonomia de até 19 horas.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Fraquezas: Depende de integração eletrônica, risco de falhas de compatibilidade.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Comparativo com OmniCare: OmniCare é superior por não precisar de integração, mas Athena 2.0 tem autonomia significativamente maior.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8D0BD-1633-0FDB-AD6A-A85ACC19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10</a:t>
            </a:fld>
            <a:endParaRPr lang="pt-BR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8ACDDEA-3BFF-AB35-B4D1-EBB95A4BC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500" y="181735"/>
            <a:ext cx="53284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b="1" dirty="0">
                <a:latin typeface="Montserrat" panose="00000500000000000000" pitchFamily="2" charset="0"/>
              </a:rPr>
              <a:t>Athena 2.0 - </a:t>
            </a:r>
            <a:r>
              <a:rPr lang="pt-BR" b="1" dirty="0" err="1">
                <a:latin typeface="Montserrat" panose="00000500000000000000" pitchFamily="2" charset="0"/>
              </a:rPr>
              <a:t>Slamtec</a:t>
            </a:r>
            <a:endParaRPr lang="pt-B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9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220B8-1E8C-0A8D-76BA-680B3E47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511F94B4-896D-AB6C-28B0-308166D24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35464"/>
          <a:stretch>
            <a:fillRect/>
          </a:stretch>
        </p:blipFill>
        <p:spPr bwMode="auto">
          <a:xfrm>
            <a:off x="7420494" y="736371"/>
            <a:ext cx="2743200" cy="60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135EB11-25D7-825A-4E85-9D0187ED93E8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Montserrat" panose="00000500000000000000" pitchFamily="2" charset="0"/>
                <a:cs typeface="Aharoni" panose="02010803020104030203" pitchFamily="2" charset="-79"/>
              </a:rPr>
              <a:t>Concorrência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A1F3837-5849-3B3A-AF1D-B005FF75AB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A4487E-2C75-69CB-DCFE-F958D90704E1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6748019-8F58-6748-FE6C-1E2158E1CC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693C36B-E4C0-62FB-B800-E75FA9D97A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EBC68CB-20F6-4733-DE00-23C703C133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043F748-E547-C2F6-2822-AE7FF2F82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1" y="1125861"/>
            <a:ext cx="6478384" cy="544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Função: Robô assistente social focado em aliviar a carga de trabalho de enfermagem (entregas leves).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Forças: Design humanizado e social, comprovado em hospitais, focado em liberar tempo da enfermagem.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Fraquezas: Capacidade de carga limitada, dependência de integração com elevadores.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Comparativo com OmniCare: </a:t>
            </a:r>
            <a:r>
              <a:rPr lang="pt-BR" sz="1800" dirty="0" err="1">
                <a:latin typeface="Montserrat" panose="00000500000000000000" pitchFamily="2" charset="0"/>
              </a:rPr>
              <a:t>Moxi</a:t>
            </a:r>
            <a:r>
              <a:rPr lang="pt-BR" sz="1800" dirty="0">
                <a:latin typeface="Montserrat" panose="00000500000000000000" pitchFamily="2" charset="0"/>
              </a:rPr>
              <a:t> é superior em aceitação social; OmniCare é superior em versatilidade técnica, suporta mais carga e é mais vantajoso em hospitais com infraestrutura antiga.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2C50BD-0506-9AD5-EA86-B7983655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11</a:t>
            </a:fld>
            <a:endParaRPr lang="pt-BR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CA1711B-1253-3DDC-B3EB-938E366AE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500" y="181735"/>
            <a:ext cx="53284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b="1" dirty="0" err="1">
                <a:latin typeface="Montserrat" panose="00000500000000000000" pitchFamily="2" charset="0"/>
              </a:rPr>
              <a:t>Moxi</a:t>
            </a:r>
            <a:r>
              <a:rPr lang="pt-BR" b="1" dirty="0">
                <a:latin typeface="Montserrat" panose="00000500000000000000" pitchFamily="2" charset="0"/>
              </a:rPr>
              <a:t> - </a:t>
            </a:r>
            <a:r>
              <a:rPr lang="pt-BR" b="1" dirty="0" err="1">
                <a:latin typeface="Montserrat" panose="00000500000000000000" pitchFamily="2" charset="0"/>
              </a:rPr>
              <a:t>Diligent</a:t>
            </a:r>
            <a:r>
              <a:rPr lang="pt-BR" b="1" dirty="0">
                <a:latin typeface="Montserrat" panose="00000500000000000000" pitchFamily="2" charset="0"/>
              </a:rPr>
              <a:t> </a:t>
            </a:r>
            <a:r>
              <a:rPr lang="pt-BR" b="1" dirty="0" err="1">
                <a:latin typeface="Montserrat" panose="00000500000000000000" pitchFamily="2" charset="0"/>
              </a:rPr>
              <a:t>Robotics</a:t>
            </a:r>
            <a:endParaRPr lang="pt-BR" b="1" dirty="0">
              <a:latin typeface="Montserrat" panose="00000500000000000000" pitchFamily="2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DDDCAAA-0CEA-F6F5-8D3C-5C1A24685123}"/>
              </a:ext>
            </a:extLst>
          </p:cNvPr>
          <p:cNvSpPr/>
          <p:nvPr/>
        </p:nvSpPr>
        <p:spPr>
          <a:xfrm>
            <a:off x="7315200" y="886691"/>
            <a:ext cx="65947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EE3A78-B36F-38B4-F8DF-B5E6703A0CC5}"/>
              </a:ext>
            </a:extLst>
          </p:cNvPr>
          <p:cNvSpPr/>
          <p:nvPr/>
        </p:nvSpPr>
        <p:spPr>
          <a:xfrm>
            <a:off x="7164454" y="3429000"/>
            <a:ext cx="117598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1450CCA-F351-2A51-41A7-2F7D5F17BD64}"/>
              </a:ext>
            </a:extLst>
          </p:cNvPr>
          <p:cNvSpPr/>
          <p:nvPr/>
        </p:nvSpPr>
        <p:spPr>
          <a:xfrm>
            <a:off x="7016990" y="4426528"/>
            <a:ext cx="117598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F63829C-720C-63F4-9A6B-D780FB40EC8C}"/>
              </a:ext>
            </a:extLst>
          </p:cNvPr>
          <p:cNvSpPr/>
          <p:nvPr/>
        </p:nvSpPr>
        <p:spPr>
          <a:xfrm>
            <a:off x="9528038" y="872835"/>
            <a:ext cx="1175982" cy="274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4700539-D05C-4326-0D8C-BD21E0A4F71D}"/>
              </a:ext>
            </a:extLst>
          </p:cNvPr>
          <p:cNvSpPr/>
          <p:nvPr/>
        </p:nvSpPr>
        <p:spPr>
          <a:xfrm>
            <a:off x="9680997" y="1509725"/>
            <a:ext cx="117598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704ACA-9EEB-25C0-CD99-35F7ECA74EFE}"/>
              </a:ext>
            </a:extLst>
          </p:cNvPr>
          <p:cNvSpPr/>
          <p:nvPr/>
        </p:nvSpPr>
        <p:spPr>
          <a:xfrm>
            <a:off x="9868861" y="2517983"/>
            <a:ext cx="117598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E15D98-30A3-C0A8-14E1-03A1C5FE4258}"/>
              </a:ext>
            </a:extLst>
          </p:cNvPr>
          <p:cNvSpPr/>
          <p:nvPr/>
        </p:nvSpPr>
        <p:spPr>
          <a:xfrm>
            <a:off x="6987383" y="702253"/>
            <a:ext cx="117598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309414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0075-B7B9-A0F7-8FDB-D4CD50C64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EDE43E-829C-E5EB-EB96-230EF22261B2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0000500000000000000" pitchFamily="2" charset="0"/>
                <a:cs typeface="Aharoni" panose="02010803020104030203" pitchFamily="2" charset="-79"/>
              </a:rPr>
              <a:t>1ª persona – </a:t>
            </a:r>
            <a:r>
              <a:rPr lang="pt-BR" sz="2400" b="1" dirty="0">
                <a:latin typeface="Montserrat" panose="00000500000000000000" pitchFamily="2" charset="0"/>
              </a:rPr>
              <a:t>Dra. Mariana Alves</a:t>
            </a:r>
            <a:endParaRPr lang="pt-BR" sz="24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475532D-6AB7-6647-35EC-2787E53D05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8E58E92-30B5-30AA-6865-C31C79453F6F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057A2C1-A1B4-249B-F27C-685037437B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27C7274-D8CD-BB13-BDD6-5168848125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78FCB28-CF27-CF8A-A202-335938256E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DC55BE2D-E6DF-5E84-8869-A32C668A49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1" y="918112"/>
            <a:ext cx="6802582" cy="586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38 anos, casada, mãe de três filhos, especialista em Gestão Hospitalar.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Cargo: Coordenadora de Enfermagem.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Objetivos: Aumentar eficiência logística entre setores, reduzir sobrecarga da equipe, melhorar agilidade e segurança no transporte de materiais.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Papel: Principal responsável por coordenar a equipe e o fluxo de materiais. É quem decide a rotina operacional.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Relacionamentos-chave: equipe de enfermagem, gestores, logística e médicos.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97C33-9686-1D8D-3D18-649A6AEA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12</a:t>
            </a:fld>
            <a:endParaRPr lang="pt-BR"/>
          </a:p>
        </p:txBody>
      </p:sp>
      <p:pic>
        <p:nvPicPr>
          <p:cNvPr id="7173" name="Picture 5" descr="Cuidados de saúde de enfermeira e mulher negra com os braços cruzados no  estúdio isolado em um fundo branco Pensamento médico e médica confiante,  orgulhosa e feliz com idéias, pensamentos ou contemplação |">
            <a:extLst>
              <a:ext uri="{FF2B5EF4-FFF2-40B4-BE49-F238E27FC236}">
                <a16:creationId xmlns:a16="http://schemas.microsoft.com/office/drawing/2014/main" id="{682756F8-932C-99FE-B8FC-CAE4A2B1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455170"/>
            <a:ext cx="397192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F952B-93AC-A297-B59C-02314CABE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8A89B-82AE-9C77-80EA-BB13ECA8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054C2D-ED7E-179A-E20E-6BBCC03F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12485"/>
            <a:ext cx="9892145" cy="684551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4B7849F-C447-E06F-C097-10DA7EC47F65}"/>
              </a:ext>
            </a:extLst>
          </p:cNvPr>
          <p:cNvSpPr/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484A59-8A4C-4E19-CD02-8AFEFB8C8538}"/>
              </a:ext>
            </a:extLst>
          </p:cNvPr>
          <p:cNvSpPr/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9578FC-847C-5A22-5215-4E16176A9951}"/>
              </a:ext>
            </a:extLst>
          </p:cNvPr>
          <p:cNvSpPr/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F933249-6686-1412-EA36-1A2925C1EDD6}"/>
              </a:ext>
            </a:extLst>
          </p:cNvPr>
          <p:cNvSpPr/>
          <p:nvPr/>
        </p:nvSpPr>
        <p:spPr>
          <a:xfrm>
            <a:off x="-1" y="-215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9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E0475-73C0-9CE5-AB27-46F6DBA3C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F6DCEC4-128A-1DE4-4D4B-AD5BE43C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BEE92-98C1-2429-CF89-7BBE8446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971CD3-73B8-A963-A65A-9689EEE27313}"/>
              </a:ext>
            </a:extLst>
          </p:cNvPr>
          <p:cNvSpPr/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2D4122E-D6B7-92B6-5C28-7B8998A4CEE9}"/>
              </a:ext>
            </a:extLst>
          </p:cNvPr>
          <p:cNvSpPr/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1CF3C2-D045-5E8D-D917-E91175FE28D3}"/>
              </a:ext>
            </a:extLst>
          </p:cNvPr>
          <p:cNvSpPr/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14BFECD-DC26-BA34-45AF-1D09E77412CE}"/>
              </a:ext>
            </a:extLst>
          </p:cNvPr>
          <p:cNvSpPr/>
          <p:nvPr/>
        </p:nvSpPr>
        <p:spPr>
          <a:xfrm>
            <a:off x="-1" y="-215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17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499C-FD7B-8B3B-07C1-02C82EFD3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03F763-1C25-EBE8-A342-0E23229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5170"/>
            <a:ext cx="5977640" cy="597764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718CC33-18B9-DF23-863F-A883149F5C66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0000500000000000000" pitchFamily="2" charset="0"/>
                <a:cs typeface="Aharoni" panose="02010803020104030203" pitchFamily="2" charset="-79"/>
              </a:rPr>
              <a:t>2ª persona – </a:t>
            </a:r>
            <a:r>
              <a:rPr lang="pt-BR" sz="2400" b="1" dirty="0">
                <a:latin typeface="Montserrat" panose="00000500000000000000" pitchFamily="2" charset="0"/>
              </a:rPr>
              <a:t>Carlos Mendes</a:t>
            </a:r>
            <a:endParaRPr lang="pt-BR" sz="24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BDDA947-F595-ADB3-5797-076DEEDD19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B668E96-C30F-4663-4A47-C012F3E682A4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09C5F32-C631-44BA-7B50-E3D7FBDBE93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29779CB-B324-71DA-E352-E69F3197B6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68C76EB-8655-5F22-916E-B36224C9A7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7A2677E2-1618-28EF-FAC5-F89EBB6F9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" y="918112"/>
            <a:ext cx="6991003" cy="586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45 anos, solteiro, 2 filhos. Formação em Administração com MBA em Gestão Hospitalar.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Cargo: Gerente Administrativo Hospitalar.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Objetivos: Reduzir custos logísticos e riscos trabalhistas., aumentar eficiência sem expandir quadro de funcionários e tornar o hospital referência em automação e inovação.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Papel: Reporta resultados à diretoria e influencia em decisões de aquisição de tecnologia.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Relacionamentos-chave: diretoria, TI, fornecedores e equipe médica.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5ECC18-9E74-FA52-9825-E6F7EE10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98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896FF-811C-EFDD-091F-F0F5562D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D4B360-F42A-22E6-B1B0-E741437B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71" y="0"/>
            <a:ext cx="9845458" cy="68580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EAE4F2-9217-6079-EF4A-8B78880F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810B2D-BB67-3318-8729-5499F1715652}"/>
              </a:ext>
            </a:extLst>
          </p:cNvPr>
          <p:cNvSpPr/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BFCFA8-5075-325F-BDBC-C3B62FF492FF}"/>
              </a:ext>
            </a:extLst>
          </p:cNvPr>
          <p:cNvSpPr/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EE2F28-11FE-5FC3-613D-2808BFABD5FB}"/>
              </a:ext>
            </a:extLst>
          </p:cNvPr>
          <p:cNvSpPr/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8FD6B3E-E7C0-17C9-C942-1AB781B96AFF}"/>
              </a:ext>
            </a:extLst>
          </p:cNvPr>
          <p:cNvSpPr/>
          <p:nvPr/>
        </p:nvSpPr>
        <p:spPr>
          <a:xfrm>
            <a:off x="-1" y="-215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29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3346A-C257-F28E-48E7-F46FCC21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2A49A4-1899-5EBC-5C19-2E71A4C7E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737868-1CC0-F8EE-93A3-BC557C4A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813AE6A-88C6-6BF8-50E0-B2F0908E82CE}"/>
              </a:ext>
            </a:extLst>
          </p:cNvPr>
          <p:cNvSpPr/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0C4C281-A361-3AAC-82F5-82369228BA7C}"/>
              </a:ext>
            </a:extLst>
          </p:cNvPr>
          <p:cNvSpPr/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FFAF74-1B7F-2049-0BDB-5FC5FC14C6AD}"/>
              </a:ext>
            </a:extLst>
          </p:cNvPr>
          <p:cNvSpPr/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2B475A-2287-8E47-A426-614322FFC15F}"/>
              </a:ext>
            </a:extLst>
          </p:cNvPr>
          <p:cNvSpPr/>
          <p:nvPr/>
        </p:nvSpPr>
        <p:spPr>
          <a:xfrm>
            <a:off x="-1" y="-215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7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56A54-7DA7-154D-6812-053B587E8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DF51AA0-048B-EE50-95EC-FA70D638B72A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0000500000000000000" pitchFamily="2" charset="0"/>
                <a:cs typeface="Aharoni" panose="02010803020104030203" pitchFamily="2" charset="-79"/>
              </a:rPr>
              <a:t>3ª persona – </a:t>
            </a:r>
            <a:r>
              <a:rPr lang="pt-BR" sz="2400" b="1" dirty="0">
                <a:latin typeface="Montserrat" panose="00000500000000000000" pitchFamily="2" charset="0"/>
              </a:rPr>
              <a:t>Enzo Ferreira</a:t>
            </a:r>
            <a:endParaRPr lang="pt-BR" sz="24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D2D05B0-FDF3-2160-16F9-014166C2E2C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010C0E0-CB22-DFE3-A5A7-7C8996952B72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9E917CA-4758-B19A-B74A-3163C05AA5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359EB1E-E00A-6B05-E242-9422D1D901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9919A41-4553-E232-10B2-C36FF8D475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D04224-AD88-FB85-05DE-CBB616A3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F95499-0D4E-7D50-4FCC-2AC88EEA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41" y="706582"/>
            <a:ext cx="4568991" cy="571123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892F004-D6F2-2D80-106F-D72792936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" y="1333610"/>
            <a:ext cx="6991003" cy="503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26 anos, solteiro, graduando em Enfermagem.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dirty="0">
                <a:latin typeface="Montserrat" panose="00000500000000000000" pitchFamily="2" charset="0"/>
              </a:rPr>
              <a:t>Cargo: Estagiário de enfermagem.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Objetivos: Ganhar experiência e aprender com a equipe, ajudar em tarefas logísticas com segurança e destacar-se pela dedicação e uso de tecnologia.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Papel: Executa muitas das tarefas logísticas mais simples; principal elo com a tecnologia no uso diário.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dirty="0">
                <a:latin typeface="Montserrat" panose="00000500000000000000" pitchFamily="2" charset="0"/>
              </a:rPr>
              <a:t>Relacionamentos-chave: diretoria, TI, fornecedores e equipe médica.</a:t>
            </a:r>
          </a:p>
        </p:txBody>
      </p:sp>
    </p:spTree>
    <p:extLst>
      <p:ext uri="{BB962C8B-B14F-4D97-AF65-F5344CB8AC3E}">
        <p14:creationId xmlns:p14="http://schemas.microsoft.com/office/powerpoint/2010/main" val="117800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178F2-CE1F-CC83-EA05-1D21B035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629378D-8A59-9190-9CA5-31B089C9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25" y="14988"/>
            <a:ext cx="9831989" cy="68580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9FAC52-E447-FF44-FB42-25D6619D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19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3DA9D0-08E1-081F-1092-D32C276441CB}"/>
              </a:ext>
            </a:extLst>
          </p:cNvPr>
          <p:cNvSpPr/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EBC2A2E-5F1A-ACAB-A3C0-54988BA41F4A}"/>
              </a:ext>
            </a:extLst>
          </p:cNvPr>
          <p:cNvSpPr/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14D0A02-752F-C8C6-828D-4AC3F75D7602}"/>
              </a:ext>
            </a:extLst>
          </p:cNvPr>
          <p:cNvSpPr/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D365C0B-3113-24A7-EBFC-42DD07EBB9A6}"/>
              </a:ext>
            </a:extLst>
          </p:cNvPr>
          <p:cNvSpPr/>
          <p:nvPr/>
        </p:nvSpPr>
        <p:spPr>
          <a:xfrm>
            <a:off x="-1" y="-215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92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057F1A1-7E58-A313-0EB6-F50D3223C81D}"/>
              </a:ext>
            </a:extLst>
          </p:cNvPr>
          <p:cNvCxnSpPr>
            <a:cxnSpLocks/>
          </p:cNvCxnSpPr>
          <p:nvPr/>
        </p:nvCxnSpPr>
        <p:spPr>
          <a:xfrm flipH="1">
            <a:off x="10950970" y="3734801"/>
            <a:ext cx="995429" cy="2886137"/>
          </a:xfrm>
          <a:prstGeom prst="line">
            <a:avLst/>
          </a:prstGeom>
          <a:ln w="76200">
            <a:solidFill>
              <a:srgbClr val="2C46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uxograma: Entrada Manual 1">
            <a:extLst>
              <a:ext uri="{FF2B5EF4-FFF2-40B4-BE49-F238E27FC236}">
                <a16:creationId xmlns:a16="http://schemas.microsoft.com/office/drawing/2014/main" id="{76CC56DE-14A4-C400-7BF0-D9EC148E8D87}"/>
              </a:ext>
            </a:extLst>
          </p:cNvPr>
          <p:cNvSpPr/>
          <p:nvPr/>
        </p:nvSpPr>
        <p:spPr>
          <a:xfrm rot="16200000" flipV="1">
            <a:off x="-735341" y="687951"/>
            <a:ext cx="6904800" cy="54633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87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879 h 10000"/>
              <a:gd name="connsiteX0" fmla="*/ 0 w 10042"/>
              <a:gd name="connsiteY0" fmla="*/ 4932 h 10000"/>
              <a:gd name="connsiteX1" fmla="*/ 10042 w 10042"/>
              <a:gd name="connsiteY1" fmla="*/ 0 h 10000"/>
              <a:gd name="connsiteX2" fmla="*/ 10042 w 10042"/>
              <a:gd name="connsiteY2" fmla="*/ 10000 h 10000"/>
              <a:gd name="connsiteX3" fmla="*/ 42 w 10042"/>
              <a:gd name="connsiteY3" fmla="*/ 10000 h 10000"/>
              <a:gd name="connsiteX4" fmla="*/ 0 w 10042"/>
              <a:gd name="connsiteY4" fmla="*/ 4932 h 10000"/>
              <a:gd name="connsiteX0" fmla="*/ 0 w 10042"/>
              <a:gd name="connsiteY0" fmla="*/ 6429 h 11497"/>
              <a:gd name="connsiteX1" fmla="*/ 10021 w 10042"/>
              <a:gd name="connsiteY1" fmla="*/ 0 h 11497"/>
              <a:gd name="connsiteX2" fmla="*/ 10042 w 10042"/>
              <a:gd name="connsiteY2" fmla="*/ 11497 h 11497"/>
              <a:gd name="connsiteX3" fmla="*/ 42 w 10042"/>
              <a:gd name="connsiteY3" fmla="*/ 11497 h 11497"/>
              <a:gd name="connsiteX4" fmla="*/ 0 w 10042"/>
              <a:gd name="connsiteY4" fmla="*/ 6429 h 11497"/>
              <a:gd name="connsiteX0" fmla="*/ 0 w 10042"/>
              <a:gd name="connsiteY0" fmla="*/ 5849 h 11497"/>
              <a:gd name="connsiteX1" fmla="*/ 10021 w 10042"/>
              <a:gd name="connsiteY1" fmla="*/ 0 h 11497"/>
              <a:gd name="connsiteX2" fmla="*/ 10042 w 10042"/>
              <a:gd name="connsiteY2" fmla="*/ 11497 h 11497"/>
              <a:gd name="connsiteX3" fmla="*/ 42 w 10042"/>
              <a:gd name="connsiteY3" fmla="*/ 11497 h 11497"/>
              <a:gd name="connsiteX4" fmla="*/ 0 w 10042"/>
              <a:gd name="connsiteY4" fmla="*/ 5849 h 1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2" h="11497">
                <a:moveTo>
                  <a:pt x="0" y="5849"/>
                </a:moveTo>
                <a:lnTo>
                  <a:pt x="10021" y="0"/>
                </a:lnTo>
                <a:cubicBezTo>
                  <a:pt x="10028" y="3832"/>
                  <a:pt x="10035" y="7665"/>
                  <a:pt x="10042" y="11497"/>
                </a:cubicBezTo>
                <a:lnTo>
                  <a:pt x="42" y="11497"/>
                </a:lnTo>
                <a:cubicBezTo>
                  <a:pt x="28" y="9808"/>
                  <a:pt x="14" y="7538"/>
                  <a:pt x="0" y="5849"/>
                </a:cubicBezTo>
                <a:close/>
              </a:path>
            </a:pathLst>
          </a:cu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75A4614-E68F-D4E5-184C-F974C56F95BF}"/>
              </a:ext>
            </a:extLst>
          </p:cNvPr>
          <p:cNvCxnSpPr>
            <a:cxnSpLocks/>
          </p:cNvCxnSpPr>
          <p:nvPr/>
        </p:nvCxnSpPr>
        <p:spPr>
          <a:xfrm flipH="1">
            <a:off x="1272634" y="5443329"/>
            <a:ext cx="468000" cy="117761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D24CBB6-1A2F-F9C2-9A10-C71AC24FC0DF}"/>
              </a:ext>
            </a:extLst>
          </p:cNvPr>
          <p:cNvCxnSpPr>
            <a:cxnSpLocks/>
          </p:cNvCxnSpPr>
          <p:nvPr/>
        </p:nvCxnSpPr>
        <p:spPr>
          <a:xfrm flipH="1">
            <a:off x="1874416" y="4746171"/>
            <a:ext cx="756000" cy="187476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E21D3F6-89A8-A2AB-17C2-5AA9D3E9D2ED}"/>
              </a:ext>
            </a:extLst>
          </p:cNvPr>
          <p:cNvCxnSpPr>
            <a:cxnSpLocks/>
          </p:cNvCxnSpPr>
          <p:nvPr/>
        </p:nvCxnSpPr>
        <p:spPr>
          <a:xfrm flipH="1">
            <a:off x="10480115" y="5278325"/>
            <a:ext cx="470855" cy="1342614"/>
          </a:xfrm>
          <a:prstGeom prst="line">
            <a:avLst/>
          </a:prstGeom>
          <a:ln w="76200">
            <a:solidFill>
              <a:srgbClr val="2C46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3C0BBF7-DCA1-813E-E437-CC455D5941B8}"/>
              </a:ext>
            </a:extLst>
          </p:cNvPr>
          <p:cNvCxnSpPr>
            <a:cxnSpLocks/>
          </p:cNvCxnSpPr>
          <p:nvPr/>
        </p:nvCxnSpPr>
        <p:spPr>
          <a:xfrm flipH="1">
            <a:off x="2490925" y="3734801"/>
            <a:ext cx="1181189" cy="28861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7DE0C77-CCCE-87FF-BFC8-36E98393B492}"/>
              </a:ext>
            </a:extLst>
          </p:cNvPr>
          <p:cNvSpPr txBox="1"/>
          <p:nvPr/>
        </p:nvSpPr>
        <p:spPr>
          <a:xfrm>
            <a:off x="209379" y="622281"/>
            <a:ext cx="4303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Montserrat" panose="00000500000000000000" pitchFamily="2" charset="0"/>
              </a:rPr>
              <a:t>Tópicos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1807A49-5D90-4E72-9E83-6720E70A12C1}"/>
              </a:ext>
            </a:extLst>
          </p:cNvPr>
          <p:cNvGrpSpPr/>
          <p:nvPr/>
        </p:nvGrpSpPr>
        <p:grpSpPr>
          <a:xfrm>
            <a:off x="5672754" y="1406292"/>
            <a:ext cx="7205715" cy="1015662"/>
            <a:chOff x="6096000" y="1730277"/>
            <a:chExt cx="7205715" cy="1015662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CD5C366-C3F4-C3AC-7AEE-F167EDA4D6FD}"/>
                </a:ext>
              </a:extLst>
            </p:cNvPr>
            <p:cNvSpPr txBox="1"/>
            <p:nvPr/>
          </p:nvSpPr>
          <p:spPr>
            <a:xfrm>
              <a:off x="6096000" y="1730277"/>
              <a:ext cx="6753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b="1">
                  <a:latin typeface="Montserrat" panose="00000500000000000000" pitchFamily="2" charset="0"/>
                </a:rPr>
                <a:t>01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D8491E3-AB65-F264-7E6E-B53E922E865F}"/>
                </a:ext>
              </a:extLst>
            </p:cNvPr>
            <p:cNvSpPr txBox="1"/>
            <p:nvPr/>
          </p:nvSpPr>
          <p:spPr>
            <a:xfrm>
              <a:off x="6721135" y="1791832"/>
              <a:ext cx="5347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spc="300" dirty="0">
                  <a:latin typeface="Montserrat" panose="00000500000000000000" pitchFamily="2" charset="0"/>
                </a:rPr>
                <a:t>Introdução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4A54D20-1864-2FD4-3C13-43281DB2C2BB}"/>
                </a:ext>
              </a:extLst>
            </p:cNvPr>
            <p:cNvSpPr txBox="1"/>
            <p:nvPr/>
          </p:nvSpPr>
          <p:spPr>
            <a:xfrm>
              <a:off x="6721135" y="2376607"/>
              <a:ext cx="6580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Uma breve apresentação sobre o que é nosso projeto</a:t>
              </a:r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83E60A9-E359-0EB8-8A9B-925FE5EB46D9}"/>
              </a:ext>
            </a:extLst>
          </p:cNvPr>
          <p:cNvSpPr txBox="1"/>
          <p:nvPr/>
        </p:nvSpPr>
        <p:spPr>
          <a:xfrm>
            <a:off x="6239993" y="97437"/>
            <a:ext cx="6113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Montserrat" panose="00000500000000000000" pitchFamily="2" charset="0"/>
              </a:rPr>
              <a:t>Será abordado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0530F65-7259-6C31-264C-270AD50B463E}"/>
              </a:ext>
            </a:extLst>
          </p:cNvPr>
          <p:cNvGrpSpPr/>
          <p:nvPr/>
        </p:nvGrpSpPr>
        <p:grpSpPr>
          <a:xfrm>
            <a:off x="5077351" y="2663293"/>
            <a:ext cx="6764879" cy="1015662"/>
            <a:chOff x="5946572" y="1730277"/>
            <a:chExt cx="6764879" cy="1015662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399B16C8-9BC9-FECF-5547-4E9689D1604A}"/>
                </a:ext>
              </a:extLst>
            </p:cNvPr>
            <p:cNvSpPr txBox="1"/>
            <p:nvPr/>
          </p:nvSpPr>
          <p:spPr>
            <a:xfrm>
              <a:off x="5946572" y="1730277"/>
              <a:ext cx="82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b="1">
                  <a:latin typeface="Montserrat" panose="00000500000000000000" pitchFamily="2" charset="0"/>
                </a:rPr>
                <a:t>02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6D1526DF-21F2-1969-A3C2-6C951B9C9B7E}"/>
                </a:ext>
              </a:extLst>
            </p:cNvPr>
            <p:cNvSpPr txBox="1"/>
            <p:nvPr/>
          </p:nvSpPr>
          <p:spPr>
            <a:xfrm>
              <a:off x="6667970" y="1791832"/>
              <a:ext cx="5347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spc="300" dirty="0">
                  <a:latin typeface="Montserrat" panose="00000500000000000000" pitchFamily="2" charset="0"/>
                </a:rPr>
                <a:t>Revisão teórica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DA7A6DD-B40F-1731-1C19-AE78FBD05696}"/>
                </a:ext>
              </a:extLst>
            </p:cNvPr>
            <p:cNvSpPr txBox="1"/>
            <p:nvPr/>
          </p:nvSpPr>
          <p:spPr>
            <a:xfrm>
              <a:off x="6689236" y="2376607"/>
              <a:ext cx="602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Uma breve explicação dos principais conceitos do projeto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71947A4-5F01-FA17-A6AA-00DFEDA847EC}"/>
              </a:ext>
            </a:extLst>
          </p:cNvPr>
          <p:cNvGrpSpPr/>
          <p:nvPr/>
        </p:nvGrpSpPr>
        <p:grpSpPr>
          <a:xfrm>
            <a:off x="4480288" y="3935498"/>
            <a:ext cx="6079134" cy="1015662"/>
            <a:chOff x="5946572" y="1730277"/>
            <a:chExt cx="6079134" cy="1015662"/>
          </a:xfrm>
        </p:grpSpPr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C389E29-328C-4806-17DA-D2C07BB0E82B}"/>
                </a:ext>
              </a:extLst>
            </p:cNvPr>
            <p:cNvSpPr txBox="1"/>
            <p:nvPr/>
          </p:nvSpPr>
          <p:spPr>
            <a:xfrm>
              <a:off x="5946572" y="1730277"/>
              <a:ext cx="82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b="1">
                  <a:latin typeface="Montserrat" panose="00000500000000000000" pitchFamily="2" charset="0"/>
                </a:rPr>
                <a:t>03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A63CC59-0BA1-269C-F59D-6C055BD8A30B}"/>
                </a:ext>
              </a:extLst>
            </p:cNvPr>
            <p:cNvSpPr txBox="1"/>
            <p:nvPr/>
          </p:nvSpPr>
          <p:spPr>
            <a:xfrm>
              <a:off x="6678603" y="1791832"/>
              <a:ext cx="5347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spc="300" dirty="0">
                  <a:latin typeface="Montserrat" panose="00000500000000000000" pitchFamily="2" charset="0"/>
                </a:rPr>
                <a:t>Desenvolvimento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29A67A1C-8F5D-7CC0-D0C0-C1CCEF679331}"/>
                </a:ext>
              </a:extLst>
            </p:cNvPr>
            <p:cNvSpPr txBox="1"/>
            <p:nvPr/>
          </p:nvSpPr>
          <p:spPr>
            <a:xfrm>
              <a:off x="6689236" y="2376607"/>
              <a:ext cx="522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Programação e construção do projeto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58CD214-3A06-15A2-8AC6-0E54D13AD0FA}"/>
              </a:ext>
            </a:extLst>
          </p:cNvPr>
          <p:cNvGrpSpPr/>
          <p:nvPr/>
        </p:nvGrpSpPr>
        <p:grpSpPr>
          <a:xfrm>
            <a:off x="3761760" y="5190077"/>
            <a:ext cx="6327012" cy="1015662"/>
            <a:chOff x="5946572" y="1730277"/>
            <a:chExt cx="6327012" cy="1015662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B3B84A2-8DD4-4C18-847B-F8BC387C490D}"/>
                </a:ext>
              </a:extLst>
            </p:cNvPr>
            <p:cNvSpPr txBox="1"/>
            <p:nvPr/>
          </p:nvSpPr>
          <p:spPr>
            <a:xfrm>
              <a:off x="5946572" y="1730277"/>
              <a:ext cx="82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b="1">
                  <a:latin typeface="Montserrat" panose="00000500000000000000" pitchFamily="2" charset="0"/>
                </a:rPr>
                <a:t>04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D685C3E4-EFF9-C443-5E2D-F48ED48C3ADA}"/>
                </a:ext>
              </a:extLst>
            </p:cNvPr>
            <p:cNvSpPr txBox="1"/>
            <p:nvPr/>
          </p:nvSpPr>
          <p:spPr>
            <a:xfrm>
              <a:off x="6689236" y="1791832"/>
              <a:ext cx="5347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spc="300" dirty="0">
                  <a:latin typeface="Montserrat" panose="00000500000000000000" pitchFamily="2" charset="0"/>
                </a:rPr>
                <a:t>Resultados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9757119-A5B1-A438-F1B2-0B17F1182827}"/>
                </a:ext>
              </a:extLst>
            </p:cNvPr>
            <p:cNvSpPr txBox="1"/>
            <p:nvPr/>
          </p:nvSpPr>
          <p:spPr>
            <a:xfrm>
              <a:off x="6689236" y="2376607"/>
              <a:ext cx="5584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Demonstração do projeto funcionando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728108-2E6B-3620-5A22-3ED6507392E9}"/>
              </a:ext>
            </a:extLst>
          </p:cNvPr>
          <p:cNvGrpSpPr/>
          <p:nvPr/>
        </p:nvGrpSpPr>
        <p:grpSpPr>
          <a:xfrm>
            <a:off x="-1" y="-17773"/>
            <a:ext cx="12192002" cy="6890763"/>
            <a:chOff x="-1" y="-17773"/>
            <a:chExt cx="12192002" cy="6890763"/>
          </a:xfrm>
          <a:solidFill>
            <a:srgbClr val="2C46B6"/>
          </a:solidFill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05AF05B8-2F99-D4C5-91EF-02CC6E12B144}"/>
                </a:ext>
              </a:extLst>
            </p:cNvPr>
            <p:cNvSpPr/>
            <p:nvPr/>
          </p:nvSpPr>
          <p:spPr>
            <a:xfrm>
              <a:off x="4992726" y="-17773"/>
              <a:ext cx="7199275" cy="78733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81D9743-E9D1-160B-8BA4-B5E5702BC5B4}"/>
                </a:ext>
              </a:extLst>
            </p:cNvPr>
            <p:cNvSpPr/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A1A44E1-E1EF-C89D-ACB1-F61AF22F752A}"/>
                </a:ext>
              </a:extLst>
            </p:cNvPr>
            <p:cNvSpPr/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DA00798-B196-B784-EEED-B5683C680B8B}"/>
                </a:ext>
              </a:extLst>
            </p:cNvPr>
            <p:cNvSpPr/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286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980F8-B76A-1FAA-3728-BDB0A6AE3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F2FA8B-122F-B49C-CD92-E44C08E5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4FEC13-B869-75B2-F1F6-863D0D74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20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E7A8DFB-8997-970E-5149-5ABB06ABFD6E}"/>
              </a:ext>
            </a:extLst>
          </p:cNvPr>
          <p:cNvSpPr/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3F78B96-A8BE-68B9-4BC6-BD1328DB227B}"/>
              </a:ext>
            </a:extLst>
          </p:cNvPr>
          <p:cNvSpPr/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FCBCBB3-068E-1ADC-EF4D-43E108A81F2B}"/>
              </a:ext>
            </a:extLst>
          </p:cNvPr>
          <p:cNvSpPr/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9242CD2-6E8D-3761-637B-A18DA3D0A5AC}"/>
              </a:ext>
            </a:extLst>
          </p:cNvPr>
          <p:cNvSpPr/>
          <p:nvPr/>
        </p:nvSpPr>
        <p:spPr>
          <a:xfrm>
            <a:off x="-1" y="-215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23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D210D-8839-0221-BA3F-2E6AED4A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B7985004-A46F-E3E5-CFE8-F401C8871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004" y="930585"/>
            <a:ext cx="3326473" cy="503150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Montserrat" panose="00000500000000000000" pitchFamily="2" charset="0"/>
              </a:rPr>
              <a:t>Uso de elevadores</a:t>
            </a:r>
            <a:r>
              <a:rPr lang="pt-BR" sz="1800" dirty="0">
                <a:latin typeface="Montserrat" panose="00000500000000000000" pitchFamily="2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Ação: Usará seu manipulador para chamar e selecionar o andar.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Requisitos: Manipulador, visão computacional para painel, sensores para obstáculos.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Resposta Emocional: Alívio e tranquilidade.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59541D04-F227-3F61-8FB5-534953E2A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5249" y="930585"/>
            <a:ext cx="3966890" cy="544700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Montserrat" panose="00000500000000000000" pitchFamily="2" charset="0"/>
              </a:rPr>
              <a:t>Entrega de itens</a:t>
            </a: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Ação: Posicionar-se de forma alinhada no ponto de coleta e deslocar-se autonomamente ao ponto de entrega.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Requisitos: Reconhecimento do ponto de entrega (checkpoint), sensores para obstáculos, área de armazenamento.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Resposta Emocional: Segurança com itens e praticidade.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499091CE-59F0-2253-A0E2-0BC92EF2D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911" y="930585"/>
            <a:ext cx="4153225" cy="586250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Montserrat" panose="00000500000000000000" pitchFamily="2" charset="0"/>
              </a:rPr>
              <a:t>Distância entre pessoas</a:t>
            </a: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Ação: Manter uma distância segura de, pelo menos, meio metro de funcionários e pacientes ao se deslocar.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Requisitos: Sensores de identificação de obstáculos/pessoas, rotas mapeadas, programa de ajuste de velocidade.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Resposta Emocional: Segurança e confiança.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541479C-B023-0488-2243-296F3D3FFF0A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latin typeface="Montserrat" panose="00000500000000000000" pitchFamily="2" charset="0"/>
                <a:cs typeface="Aharoni" panose="02010803020104030203" pitchFamily="2" charset="-79"/>
              </a:rPr>
              <a:t>Interações espaciais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B350C82-0E1B-AB6D-5274-2EB655ADA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4F4862F-EE70-B778-3ADE-95DB0C298C33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FB092D7-17B1-2705-4E3B-8F86B153EE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E3B1986-E7D5-48F8-B2B5-06AE8D7333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5399630-2261-044C-6939-B0EBDFB446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B4F536-A419-6840-36D6-E961A6E3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2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BE67-A11A-8C3B-C261-5B0E3F8DF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1E6F4956-509D-EFE2-F118-7FA5467FC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91" y="930585"/>
            <a:ext cx="3326473" cy="503150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Montserrat" panose="00000500000000000000" pitchFamily="2" charset="0"/>
              </a:rPr>
              <a:t>Confirmação de entrega</a:t>
            </a: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Emitirá </a:t>
            </a:r>
            <a:r>
              <a:rPr lang="pt-BR" sz="1800" dirty="0">
                <a:latin typeface="Montserrat"/>
                <a:ea typeface="+mn-lt"/>
                <a:cs typeface="+mn-lt"/>
              </a:rPr>
              <a:t>uma mensagem de voz ou som de alerta avisando que os itens estão prontos para retirada.</a:t>
            </a:r>
            <a:endParaRPr lang="pt-BR" sz="1800" dirty="0">
              <a:latin typeface="Montserrat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sistema de voz e alto falantes, ou </a:t>
            </a:r>
            <a:r>
              <a:rPr lang="pt-BR" sz="1800" dirty="0" err="1">
                <a:latin typeface="Montserrat"/>
                <a:ea typeface="+mn-lt"/>
                <a:cs typeface="+mn-lt"/>
              </a:rPr>
              <a:t>buzzers</a:t>
            </a:r>
            <a:r>
              <a:rPr lang="pt-BR" sz="1800" dirty="0">
                <a:latin typeface="Montserrat"/>
                <a:ea typeface="+mn-lt"/>
                <a:cs typeface="+mn-lt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Aptos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Clareza e confiança.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F025D126-63D5-A13D-9D31-53DC15B41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321" y="926944"/>
            <a:ext cx="3322819" cy="586250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Montserrat" panose="00000500000000000000" pitchFamily="2" charset="0"/>
              </a:rPr>
              <a:t>Aviso de falha</a:t>
            </a: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Emitirá um sinal de alerta avisando informando que houve alguma falha.</a:t>
            </a: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S</a:t>
            </a:r>
            <a:r>
              <a:rPr lang="pt-BR" sz="1800" dirty="0">
                <a:latin typeface="Montserrat"/>
                <a:ea typeface="+mn-lt"/>
                <a:cs typeface="+mn-lt"/>
              </a:rPr>
              <a:t>istema de voz, alto falantes ou </a:t>
            </a:r>
            <a:r>
              <a:rPr lang="pt-BR" sz="1800" dirty="0" err="1">
                <a:latin typeface="Montserrat"/>
                <a:ea typeface="+mn-lt"/>
                <a:cs typeface="+mn-lt"/>
              </a:rPr>
              <a:t>buzzers</a:t>
            </a:r>
            <a:r>
              <a:rPr lang="pt-BR" sz="1800" dirty="0">
                <a:latin typeface="Montserrat"/>
                <a:ea typeface="+mn-lt"/>
                <a:cs typeface="+mn-lt"/>
              </a:rPr>
              <a:t>, sensores para </a:t>
            </a:r>
            <a:r>
              <a:rPr lang="pt-BR" sz="1800" dirty="0" err="1">
                <a:latin typeface="Montserrat"/>
                <a:ea typeface="+mn-lt"/>
                <a:cs typeface="+mn-lt"/>
              </a:rPr>
              <a:t>indentificar</a:t>
            </a:r>
            <a:r>
              <a:rPr lang="pt-BR" sz="1800" dirty="0">
                <a:latin typeface="Montserrat"/>
                <a:ea typeface="+mn-lt"/>
                <a:cs typeface="+mn-lt"/>
              </a:rPr>
              <a:t> obstáculos</a:t>
            </a:r>
            <a:r>
              <a:rPr lang="pt-BR" sz="1800" dirty="0">
                <a:latin typeface="Montserrat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transparência e preocupação com a falha.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32402EB6-1787-B3C7-47A8-FD229E47D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196" y="928797"/>
            <a:ext cx="3327726" cy="503150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Apresentação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Falar sobre si e suas principais funções e objetivos.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display de tamanho médio, alto falantes, software de apresentação</a:t>
            </a:r>
            <a:r>
              <a:rPr lang="pt-BR" sz="1800" dirty="0">
                <a:latin typeface="Montserrat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Transparência e simpatia.</a:t>
            </a:r>
            <a:endParaRPr lang="pt-BR" sz="1800" dirty="0">
              <a:latin typeface="Montserrat" panose="000005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6092253-C668-3AC5-07C4-B8BA22A7050E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latin typeface="Montserrat" panose="00000500000000000000" pitchFamily="2" charset="0"/>
                <a:cs typeface="Aharoni" panose="02010803020104030203" pitchFamily="2" charset="-79"/>
              </a:rPr>
              <a:t>Interações verbais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1410A0A-A964-C327-E0ED-91681C50BA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B816815-045C-9297-C016-DCA9BCE0400E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E1BEC0D-97F3-9A37-AF6F-BC0681C065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71ADAC9-8C2F-45DA-58EB-1B1BB32A85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4E48498-C3C5-CEF3-EE63-2EA65C8E41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52D5FC-4580-F4B4-1ABD-49B460FF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79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5482C-4AB5-4C37-A9EF-B1BFC5DF5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B83AA9A3-1D57-53E7-E37C-D16F7DAD9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91" y="1346084"/>
            <a:ext cx="3326473" cy="42005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Sinalização com LEDs</a:t>
            </a: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Sinalizará alertas e seu estado com luzes LED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hardware que se comunique com os LEDs, integração de status.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Aptos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Clareza e tranquilidade.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D83DDC7F-3010-5257-FB82-824A19F8E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321" y="1342442"/>
            <a:ext cx="3322819" cy="503150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Movimentação suave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Controle de suas velocidades de movimentação.</a:t>
            </a: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controle dos motores, sensores para identificar a presença de pessoas</a:t>
            </a:r>
            <a:r>
              <a:rPr lang="pt-BR" sz="1800" dirty="0">
                <a:latin typeface="Montserrat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conforto e calma.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D21DBDA4-897B-44F7-AC90-EE922684F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196" y="1343401"/>
            <a:ext cx="3327726" cy="37850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Apresentação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Demonstração das suas funcionalidades.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 integração entre seus </a:t>
            </a:r>
            <a:r>
              <a:rPr lang="pt-BR" sz="1800" dirty="0">
                <a:latin typeface="Montserrat"/>
              </a:rPr>
              <a:t>sistemas.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Clareza e simpatia.</a:t>
            </a:r>
            <a:endParaRPr lang="pt-BR" sz="1800" dirty="0">
              <a:latin typeface="Montserrat" panose="000005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E76C37-0008-E997-A567-5C9E2D265C44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latin typeface="Montserrat"/>
                <a:cs typeface="Aharoni"/>
              </a:rPr>
              <a:t>Interações não-verbais</a:t>
            </a:r>
            <a:endParaRPr lang="pt-BR" sz="32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927D65-67A5-44A1-67F2-CC73DA205AC0}"/>
              </a:ext>
            </a:extLst>
          </p:cNvPr>
          <p:cNvSpPr>
            <a:spLocks/>
          </p:cNvSpPr>
          <p:nvPr/>
        </p:nvSpPr>
        <p:spPr>
          <a:xfrm>
            <a:off x="5008146" y="0"/>
            <a:ext cx="7164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180B11A-435C-5508-BC93-5D41C7B679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48C8AC0-042C-3370-5C38-3209B68336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9EDECCB-9629-CDE8-4AD0-9CC4D27A27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66BB7E-1F39-A93A-C52A-97FDFE41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0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2AD1-22DA-E2FD-98AE-A21FA2A6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FC92206D-80FB-58AA-04F5-91F25F7B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10" y="1167090"/>
            <a:ext cx="3628397" cy="46160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Precisão no posicionamento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</a:t>
            </a:r>
            <a:r>
              <a:rPr lang="pt-BR" sz="1800" dirty="0">
                <a:latin typeface="Montserrat"/>
                <a:ea typeface="+mn-lt"/>
                <a:cs typeface="+mn-lt"/>
              </a:rPr>
              <a:t>Posicionar-se sempre no mesmo ponto designado, de forma previsível e eficiente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mapeamento, marcações visuais/físicas, precisão na navegação.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Aptos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</a:t>
            </a:r>
            <a:r>
              <a:rPr lang="pt-BR" sz="1800" dirty="0">
                <a:latin typeface="Montserrat"/>
                <a:ea typeface="+mn-lt"/>
                <a:cs typeface="+mn-lt"/>
              </a:rPr>
              <a:t>Eficiência e disciplina</a:t>
            </a:r>
            <a:r>
              <a:rPr lang="pt-BR" sz="1800" dirty="0">
                <a:latin typeface="Montserrat"/>
              </a:rPr>
              <a:t>.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04E333A8-8F16-0186-4948-65EE67FE6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794" y="1168468"/>
            <a:ext cx="3667874" cy="42005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Tom de voz objetivo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</a:t>
            </a:r>
            <a:r>
              <a:rPr lang="pt-BR" sz="1800" dirty="0">
                <a:latin typeface="Montserrat"/>
                <a:ea typeface="+mn-lt"/>
                <a:cs typeface="+mn-lt"/>
              </a:rPr>
              <a:t>Comunicar o status da entrega de forma clara, concisa e </a:t>
            </a:r>
            <a:r>
              <a:rPr lang="pt-BR" sz="1800" dirty="0" err="1">
                <a:latin typeface="Montserrat"/>
                <a:ea typeface="+mn-lt"/>
                <a:cs typeface="+mn-lt"/>
              </a:rPr>
              <a:t>apresetar</a:t>
            </a:r>
            <a:r>
              <a:rPr lang="pt-BR" sz="1800" dirty="0">
                <a:latin typeface="Montserrat"/>
                <a:ea typeface="+mn-lt"/>
                <a:cs typeface="+mn-lt"/>
              </a:rPr>
              <a:t> dados.</a:t>
            </a: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módulo de voz e personalização de frases</a:t>
            </a:r>
            <a:r>
              <a:rPr lang="pt-BR" sz="1800" dirty="0">
                <a:latin typeface="Montserrat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Eficiência e profissionalismo.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5517FE0F-7B51-C219-D584-23E2553CC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800" y="1170873"/>
            <a:ext cx="3658405" cy="37850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Exibição de dados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Exibir dados de eficiência em seu painel.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display  e sincronização de dados</a:t>
            </a:r>
            <a:r>
              <a:rPr lang="pt-BR" sz="1800" dirty="0">
                <a:latin typeface="Montserrat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</a:t>
            </a:r>
            <a:r>
              <a:rPr lang="pt-BR" sz="1800" dirty="0">
                <a:latin typeface="Montserrat"/>
                <a:ea typeface="+mn-lt"/>
                <a:cs typeface="+mn-lt"/>
              </a:rPr>
              <a:t>Organização e confiança</a:t>
            </a:r>
            <a:r>
              <a:rPr lang="pt-BR" sz="1800" dirty="0">
                <a:latin typeface="Montserrat"/>
              </a:rPr>
              <a:t>.</a:t>
            </a:r>
            <a:endParaRPr lang="pt-BR" sz="1800" dirty="0">
              <a:latin typeface="Montserrat" panose="000005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B64A6B3-011F-F666-C138-3D1E6E31D319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 err="1">
                <a:latin typeface="Montserrat"/>
                <a:cs typeface="Aharoni"/>
              </a:rPr>
              <a:t>OmniCare</a:t>
            </a:r>
            <a:r>
              <a:rPr lang="pt-BR" sz="3200" b="1" dirty="0">
                <a:latin typeface="Montserrat"/>
                <a:cs typeface="Aharoni"/>
              </a:rPr>
              <a:t> na Alemanha</a:t>
            </a:r>
            <a:endParaRPr lang="pt-BR" dirty="0" err="1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B4D1ED-4EFA-0F3A-6128-D08AF81CEC4E}"/>
              </a:ext>
            </a:extLst>
          </p:cNvPr>
          <p:cNvSpPr>
            <a:spLocks/>
          </p:cNvSpPr>
          <p:nvPr/>
        </p:nvSpPr>
        <p:spPr>
          <a:xfrm>
            <a:off x="5008146" y="0"/>
            <a:ext cx="7164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14DEC72-00AA-615D-ABD2-1314AD8795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CDAEE49-5D86-CCF6-C411-2B2C163B1D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9DEABD9-447B-8356-DF3F-EA67F265C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77FA3B-AC4A-D19B-7834-4C7C72329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1908-2F09-AD46-AA7C-D0EEA3B98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12AD7E0F-F632-0B31-9C79-4FB6C5B49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10" y="1167090"/>
            <a:ext cx="3628397" cy="46160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Posicionamento ao parar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</a:t>
            </a:r>
            <a:r>
              <a:rPr lang="pt-BR" sz="1800" dirty="0">
                <a:latin typeface="Montserrat"/>
                <a:ea typeface="+mn-lt"/>
                <a:cs typeface="+mn-lt"/>
              </a:rPr>
              <a:t>Ficar encostado a parede para não bloquear o fluxo de passagem.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mapeamento, sensores precisos, boa leitura do espaço.</a:t>
            </a:r>
            <a:endParaRPr lang="pt-BR" sz="1800" dirty="0"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Aptos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</a:t>
            </a:r>
            <a:r>
              <a:rPr lang="pt-BR" sz="1800" dirty="0">
                <a:latin typeface="Montserrat"/>
                <a:ea typeface="+mn-lt"/>
                <a:cs typeface="+mn-lt"/>
              </a:rPr>
              <a:t>Respeito e harmonia</a:t>
            </a:r>
            <a:r>
              <a:rPr lang="pt-BR" sz="1800" dirty="0">
                <a:latin typeface="Montserrat"/>
              </a:rPr>
              <a:t>.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F375C857-C560-5354-F5DA-8E9C0A8ED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794" y="1167187"/>
            <a:ext cx="3667874" cy="455958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Tom de voz polido</a:t>
            </a:r>
            <a:endParaRPr lang="pt-BR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1800" dirty="0">
                <a:latin typeface="Montserrat"/>
              </a:rPr>
              <a:t>Ação: </a:t>
            </a:r>
            <a:r>
              <a:rPr lang="pt-BR" sz="1800" dirty="0">
                <a:latin typeface="Montserrat"/>
                <a:ea typeface="+mn-lt"/>
                <a:cs typeface="+mn-lt"/>
              </a:rPr>
              <a:t>Utilizar frases de cortesia para criar empatia e reforçar boas práticas sociais.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en-US" dirty="0"/>
            </a:b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módulo de voz e personalização de frases</a:t>
            </a:r>
            <a:r>
              <a:rPr lang="pt-BR" sz="1800" dirty="0">
                <a:latin typeface="Montserrat"/>
              </a:rPr>
              <a:t>.</a:t>
            </a:r>
            <a:endParaRPr lang="pt-BR" sz="180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Respeito e cortesia.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3CDE2268-A2F3-8EB8-E5D0-D20A972C4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045" y="1168489"/>
            <a:ext cx="3658405" cy="46160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Sinais de reconhecimento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</a:t>
            </a:r>
            <a:r>
              <a:rPr lang="pt-BR" sz="1800" dirty="0">
                <a:latin typeface="Montserrat"/>
                <a:ea typeface="+mn-lt"/>
                <a:cs typeface="+mn-lt"/>
              </a:rPr>
              <a:t>Realizar um pequeno movimento simbólico de inclinação com seu rosto.</a:t>
            </a:r>
            <a:endParaRPr lang="pt-BR" sz="1800" dirty="0">
              <a:latin typeface="Montserrat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tela funcional para ser seu rosto e </a:t>
            </a:r>
            <a:r>
              <a:rPr lang="pt-BR" sz="180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animações personalizadas.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</a:t>
            </a:r>
            <a:r>
              <a:rPr lang="pt-BR" sz="1800" dirty="0">
                <a:latin typeface="Montserrat"/>
                <a:ea typeface="+mn-lt"/>
                <a:cs typeface="+mn-lt"/>
              </a:rPr>
              <a:t>Respeito e empatia</a:t>
            </a:r>
            <a:endParaRPr lang="pt-BR" sz="1800" dirty="0">
              <a:latin typeface="Montserrat" panose="000005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9D592C-B176-1CEE-7C6C-782267D369BD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 err="1">
                <a:latin typeface="Montserrat"/>
                <a:cs typeface="Aharoni"/>
              </a:rPr>
              <a:t>OmniCare</a:t>
            </a:r>
            <a:r>
              <a:rPr lang="pt-BR" sz="3200" b="1" dirty="0">
                <a:latin typeface="Montserrat"/>
                <a:cs typeface="Aharoni"/>
              </a:rPr>
              <a:t> no Japão</a:t>
            </a:r>
            <a:endParaRPr lang="pt-BR" dirty="0" err="1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99A202F-A624-1A3C-5CAA-1F3106ABC7CE}"/>
              </a:ext>
            </a:extLst>
          </p:cNvPr>
          <p:cNvSpPr>
            <a:spLocks/>
          </p:cNvSpPr>
          <p:nvPr/>
        </p:nvSpPr>
        <p:spPr>
          <a:xfrm>
            <a:off x="5008146" y="0"/>
            <a:ext cx="7164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2E93E4A-ED37-B73D-0A5C-C155A5B160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7EB1503-8974-9715-5A13-C6740C034F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724DDE-B384-B581-69AF-65DCFBC6CB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F85E89-57D5-0A1D-1BBB-6E75E95F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63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6FD06-21F6-CBF0-5711-34289A112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81F130A7-BBA2-DDAD-C574-D2246DFF9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10" y="1010385"/>
            <a:ext cx="3628397" cy="544700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Respeito ao espaço pessoal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</a:t>
            </a:r>
            <a:r>
              <a:rPr lang="pt-BR" sz="1800" dirty="0">
                <a:latin typeface="Montserrat"/>
                <a:ea typeface="+mn-lt"/>
                <a:cs typeface="+mn-lt"/>
              </a:rPr>
              <a:t>Manter uma zona de segurança maior (distanciamento físico) para evitar sensação de invasão.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sensores melhorados para atender a zona de segurança maior e configuração regional.</a:t>
            </a:r>
            <a:endParaRPr lang="pt-BR" sz="1800" dirty="0">
              <a:latin typeface="Montserrat"/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Aptos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</a:t>
            </a:r>
            <a:r>
              <a:rPr lang="pt-BR" sz="1800" dirty="0">
                <a:latin typeface="Montserrat"/>
                <a:ea typeface="+mn-lt"/>
                <a:cs typeface="+mn-lt"/>
              </a:rPr>
              <a:t>Conforto e privacidade.</a:t>
            </a:r>
            <a:endParaRPr lang="pt-BR" sz="1800" dirty="0">
              <a:latin typeface="Montserrat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0EDC2ABE-CEA1-65AC-28D6-A271C0182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794" y="1016948"/>
            <a:ext cx="3667874" cy="497508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Comunicação reduzida</a:t>
            </a:r>
            <a:endParaRPr lang="pt-BR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1800" dirty="0">
                <a:latin typeface="Montserrat"/>
              </a:rPr>
              <a:t>Ação: </a:t>
            </a:r>
            <a:r>
              <a:rPr lang="pt-BR" sz="1800" dirty="0">
                <a:latin typeface="Montserrat"/>
                <a:ea typeface="+mn-lt"/>
                <a:cs typeface="+mn-lt"/>
              </a:rPr>
              <a:t>Emitir mensagens simples e diretas para evitar sobrecarga informativa.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en-US" dirty="0"/>
            </a:b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filtro de mensagens, módulo de voz e modo silencioso.</a:t>
            </a:r>
            <a:endParaRPr lang="pt-BR" sz="18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Naturalidade e conforto.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72BC7658-C4A9-C0E5-B52C-0DCADE40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4422" y="1011784"/>
            <a:ext cx="3658405" cy="544700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/>
              </a:rPr>
              <a:t>Neutralidade visual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Ação: </a:t>
            </a:r>
            <a:r>
              <a:rPr lang="pt-BR" sz="1800" dirty="0">
                <a:latin typeface="Montserrat"/>
                <a:ea typeface="+mn-lt"/>
                <a:cs typeface="+mn-lt"/>
              </a:rPr>
              <a:t>Usar cores discretas, animações simples, iluminação </a:t>
            </a:r>
            <a:r>
              <a:rPr lang="pt-BR" sz="1800" dirty="0" err="1">
                <a:latin typeface="Montserrat"/>
                <a:ea typeface="+mn-lt"/>
                <a:cs typeface="+mn-lt"/>
              </a:rPr>
              <a:t>adapatativa</a:t>
            </a:r>
            <a:r>
              <a:rPr lang="pt-BR" sz="1800" dirty="0">
                <a:latin typeface="Montserrat"/>
                <a:ea typeface="+mn-lt"/>
                <a:cs typeface="+mn-lt"/>
              </a:rPr>
              <a:t>.</a:t>
            </a: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Requisitos: </a:t>
            </a:r>
            <a:r>
              <a:rPr lang="pt-BR" sz="1800" dirty="0">
                <a:latin typeface="Montserrat"/>
                <a:ea typeface="+mn-lt"/>
                <a:cs typeface="+mn-lt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sitema</a:t>
            </a:r>
            <a:r>
              <a:rPr lang="pt-BR" sz="18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de iluminação </a:t>
            </a:r>
            <a:r>
              <a:rPr lang="pt-BR" sz="1800" dirty="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regulavél</a:t>
            </a:r>
            <a:r>
              <a:rPr lang="pt-BR" sz="18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, estrutura adaptada, </a:t>
            </a:r>
            <a:r>
              <a:rPr lang="pt-BR" sz="1800" dirty="0" err="1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algoritimo</a:t>
            </a:r>
            <a:r>
              <a:rPr lang="pt-BR" sz="1800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 de comportamento.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/>
              </a:rPr>
              <a:t>Resposta Emocional: </a:t>
            </a:r>
            <a:r>
              <a:rPr lang="pt-BR" sz="1800" dirty="0">
                <a:latin typeface="Montserrat"/>
                <a:ea typeface="+mn-lt"/>
                <a:cs typeface="+mn-lt"/>
              </a:rPr>
              <a:t>Tranquilidade e discrição.</a:t>
            </a:r>
            <a:endParaRPr lang="pt-BR" sz="1800" dirty="0">
              <a:latin typeface="Montserrat" panose="000005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7349FA8-2009-76DF-177D-90F9F2CE82E1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 err="1">
                <a:latin typeface="Montserrat"/>
                <a:cs typeface="Aharoni"/>
              </a:rPr>
              <a:t>OmniCare</a:t>
            </a:r>
            <a:r>
              <a:rPr lang="pt-BR" sz="3200" b="1" dirty="0">
                <a:latin typeface="Montserrat"/>
                <a:cs typeface="Aharoni"/>
              </a:rPr>
              <a:t> na Suécia</a:t>
            </a:r>
            <a:endParaRPr lang="pt-BR" dirty="0" err="1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3896FB6-F4EC-5E9B-E891-3168ED3FE382}"/>
              </a:ext>
            </a:extLst>
          </p:cNvPr>
          <p:cNvSpPr>
            <a:spLocks/>
          </p:cNvSpPr>
          <p:nvPr/>
        </p:nvSpPr>
        <p:spPr>
          <a:xfrm>
            <a:off x="5008146" y="0"/>
            <a:ext cx="7164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D8ABB33-9F59-FF6C-C53E-7602E3442E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FC6C1F2-62B5-C796-6084-1A85FFE44F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F4B168-C3D0-8B08-395D-10C98A79A0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A8B8A-F2C9-C839-57D9-E843DDE7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31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4984-5057-9990-3334-C023D8538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0188FFF-0CA9-D36D-AAAB-3AE45770CCDD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latin typeface="Montserrat"/>
                <a:cs typeface="Aharoni"/>
              </a:rPr>
              <a:t>Modelo do robô (URDF)</a:t>
            </a:r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7D8823-6B58-70C4-2EC7-F9EB26C087B9}"/>
              </a:ext>
            </a:extLst>
          </p:cNvPr>
          <p:cNvSpPr>
            <a:spLocks/>
          </p:cNvSpPr>
          <p:nvPr/>
        </p:nvSpPr>
        <p:spPr>
          <a:xfrm>
            <a:off x="5008146" y="0"/>
            <a:ext cx="7164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172AAD5-AAC9-B11E-BA91-4E9CC74B66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DC7222B-266C-6EBB-4D96-F09844640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04241B0-4B74-2F72-6FC1-9601657E98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536A8D-A281-8CB2-FD43-160F9983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27</a:t>
            </a:fld>
            <a:endParaRPr lang="pt-BR"/>
          </a:p>
        </p:txBody>
      </p:sp>
      <p:pic>
        <p:nvPicPr>
          <p:cNvPr id="2" name="Picture 1" descr="A blue cylinder with green and red lines&#10;&#10;AI-generated content may be incorrect.">
            <a:extLst>
              <a:ext uri="{FF2B5EF4-FFF2-40B4-BE49-F238E27FC236}">
                <a16:creationId xmlns:a16="http://schemas.microsoft.com/office/drawing/2014/main" id="{84290ED0-D192-AF2B-9A2C-F7D712AE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30" y="1682861"/>
            <a:ext cx="5135315" cy="4399644"/>
          </a:xfrm>
          <a:prstGeom prst="rect">
            <a:avLst/>
          </a:prstGeom>
        </p:spPr>
      </p:pic>
      <p:pic>
        <p:nvPicPr>
          <p:cNvPr id="3" name="Picture 2" descr="https://private-user-images.githubusercontent.com/124918710/491311636-207e3279-b311-450c-affa-77d40f177ee5.png?jwt=eyJ0eXAiOiJKV1QiLCJhbGciOiJIUzI1NiJ9.eyJpc3MiOiJnaXRodWIuY29tIiwiYXVkIjoicmF3LmdpdGh1YnVzZXJjb250ZW50LmNvbSIsImtleSI6ImtleTUiLCJleHAiOjE3NjMwNjA2MjYsIm5iZiI6MTc2MzA2MDMyNiwicGF0aCI6Ii8xMjQ5MTg3MTAvNDkxMzExNjM2LTIwN2UzMjc5LWIzMTEtNDUwYy1hZmZhLTc3ZDQwZjE3N2VlNS5wbmc_WC1BbXotQWxnb3JpdGhtPUFXUzQtSE1BQy1TSEEyNTYmWC1BbXotQ3JlZGVudGlhbD1BS0lBVkNPRFlMU0E1M1BRSzRaQSUyRjIwMjUxMTEzJTJGdXMtZWFzdC0xJTJGczMlMkZhd3M0X3JlcXVlc3QmWC1BbXotRGF0ZT0yMDI1MTExM1QxODU4NDZaJlgtQW16LUV4cGlyZXM9MzAwJlgtQW16LVNpZ25hdHVyZT1mOGFjZTQ1MmFjYWJmNGI5NTQ3ZGM0OWU0MDlkYjhkMWRiYjdhNDE4NmI0ZTJiZmFkNmRiNzlmODZmM2Y3NDMzJlgtQW16LVNpZ25lZEhlYWRlcnM9aG9zdCJ9.EVMDw83Fp0BvT9P1N2voeMHh02LLFrDRUakx77QeyXQ">
            <a:extLst>
              <a:ext uri="{FF2B5EF4-FFF2-40B4-BE49-F238E27FC236}">
                <a16:creationId xmlns:a16="http://schemas.microsoft.com/office/drawing/2014/main" id="{D6A29E33-DC5A-79F6-1878-A7016940E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02" y="1826942"/>
            <a:ext cx="2582756" cy="41148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E41799-9AF7-8F29-EF9A-A96CD30B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401" y="1159482"/>
            <a:ext cx="1282083" cy="466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solidFill>
                  <a:srgbClr val="000000"/>
                </a:solidFill>
                <a:latin typeface="Montserrat"/>
              </a:rPr>
              <a:t>Onshape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5A183F3-49FA-F3A6-84CF-9AB481B43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777" y="1163199"/>
            <a:ext cx="733815" cy="466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 err="1">
                <a:solidFill>
                  <a:srgbClr val="000000"/>
                </a:solidFill>
                <a:latin typeface="Montserrat"/>
              </a:rPr>
              <a:t>Rviz</a:t>
            </a:r>
            <a:endParaRPr lang="en-US" dirty="0" err="1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6E93430-A285-7DEF-EE05-34DB4CC028D6}"/>
              </a:ext>
            </a:extLst>
          </p:cNvPr>
          <p:cNvSpPr/>
          <p:nvPr/>
        </p:nvSpPr>
        <p:spPr>
          <a:xfrm>
            <a:off x="4765183" y="3713408"/>
            <a:ext cx="1105436" cy="171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46B6"/>
              </a:solidFill>
            </a:endParaRPr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69ADF38-152A-A61E-8A8A-BC019E31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29" y="3287867"/>
            <a:ext cx="1791862" cy="2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5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1450-6AEA-A5D2-9FA5-44F2EAEDD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32C9448-2C24-1201-CCA4-EE2436409F9B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latin typeface="Montserrat"/>
                <a:cs typeface="Aharoni"/>
              </a:rPr>
              <a:t>Modelo do robô (URDF)</a:t>
            </a:r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B51D807-2314-AE45-490C-A3C3B236E103}"/>
              </a:ext>
            </a:extLst>
          </p:cNvPr>
          <p:cNvSpPr>
            <a:spLocks/>
          </p:cNvSpPr>
          <p:nvPr/>
        </p:nvSpPr>
        <p:spPr>
          <a:xfrm>
            <a:off x="5008146" y="0"/>
            <a:ext cx="7164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FA7A53E-F757-7CFF-7902-304644F507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455AA32-9B60-CA61-19B3-9C8A844143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0002495-93CA-57B4-30DA-2B830F844E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CBBCBC-D913-B2C9-33E6-092C8A4B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28</a:t>
            </a:fld>
            <a:endParaRPr lang="pt-BR"/>
          </a:p>
        </p:txBody>
      </p:sp>
      <p:pic>
        <p:nvPicPr>
          <p:cNvPr id="2" name="Picture 1" descr="A blue cylinder with green and red lines&#10;&#10;AI-generated content may be incorrect.">
            <a:extLst>
              <a:ext uri="{FF2B5EF4-FFF2-40B4-BE49-F238E27FC236}">
                <a16:creationId xmlns:a16="http://schemas.microsoft.com/office/drawing/2014/main" id="{68601CCD-82BA-EEFD-2EB6-B18F56A0A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17" y="1710739"/>
            <a:ext cx="5144607" cy="439964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B49F1CA-9359-06D6-9689-984EF3C38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630" y="1228248"/>
            <a:ext cx="733815" cy="466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 err="1">
                <a:solidFill>
                  <a:srgbClr val="000000"/>
                </a:solidFill>
                <a:latin typeface="Montserrat"/>
              </a:rPr>
              <a:t>Rviz</a:t>
            </a:r>
            <a:endParaRPr lang="en-US" dirty="0" err="1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6730A13-98BB-1EF3-3491-F8538353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4" y="1477536"/>
            <a:ext cx="5926982" cy="35498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031C63-AF3E-05AB-B388-B8F049C20BDC}"/>
              </a:ext>
            </a:extLst>
          </p:cNvPr>
          <p:cNvSpPr/>
          <p:nvPr/>
        </p:nvSpPr>
        <p:spPr>
          <a:xfrm>
            <a:off x="3057292" y="4729976"/>
            <a:ext cx="585439" cy="548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322B20-67A7-F11D-AA41-0B2DC5ECE7CB}"/>
              </a:ext>
            </a:extLst>
          </p:cNvPr>
          <p:cNvCxnSpPr/>
          <p:nvPr/>
        </p:nvCxnSpPr>
        <p:spPr>
          <a:xfrm flipV="1">
            <a:off x="3661318" y="3735658"/>
            <a:ext cx="2285999" cy="1300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43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1C66-BC16-98EE-811A-58D31881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8EBAA7AC-2AED-84EE-9AE6-204A35CE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30" y="709300"/>
            <a:ext cx="7850411" cy="616511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5CADF7C-2F5B-EDDF-EBE1-38F18E799BEA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 dirty="0" err="1">
                <a:latin typeface="Montserrat"/>
                <a:cs typeface="Aharoni"/>
              </a:rPr>
              <a:t>Molic</a:t>
            </a:r>
            <a:r>
              <a:rPr lang="pt-BR" sz="3600" b="1" dirty="0">
                <a:latin typeface="Montserrat"/>
                <a:cs typeface="Aharoni"/>
              </a:rPr>
              <a:t> navegação</a:t>
            </a:r>
            <a:endParaRPr lang="pt-BR" sz="36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527F243-685B-5A15-3FF1-7FA1F12B825F}"/>
              </a:ext>
            </a:extLst>
          </p:cNvPr>
          <p:cNvSpPr>
            <a:spLocks/>
          </p:cNvSpPr>
          <p:nvPr/>
        </p:nvSpPr>
        <p:spPr>
          <a:xfrm>
            <a:off x="5008146" y="0"/>
            <a:ext cx="7164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78C4391-DB4F-D21F-01C9-32728E1169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F42AB30-6BA7-0A00-570D-0DBBCC04C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96F3515-EBDB-651B-E6E7-6151D79470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F9B7FA-C32F-1D9B-5051-E195331E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38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🔥 [20+] Idea Wallpapers | WallpaperSafari">
            <a:extLst>
              <a:ext uri="{FF2B5EF4-FFF2-40B4-BE49-F238E27FC236}">
                <a16:creationId xmlns:a16="http://schemas.microsoft.com/office/drawing/2014/main" id="{279E826D-AD34-3A29-562E-702ACE658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5D01C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7"/>
          <a:stretch>
            <a:fillRect/>
          </a:stretch>
        </p:blipFill>
        <p:spPr bwMode="auto">
          <a:xfrm>
            <a:off x="60961" y="0"/>
            <a:ext cx="12070076" cy="681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5CC8434-DA36-D5A5-CE9A-C759653DE7A3}"/>
              </a:ext>
            </a:extLst>
          </p:cNvPr>
          <p:cNvSpPr>
            <a:spLocks/>
          </p:cNvSpPr>
          <p:nvPr/>
        </p:nvSpPr>
        <p:spPr>
          <a:xfrm>
            <a:off x="0" y="4156363"/>
            <a:ext cx="7780710" cy="1518458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latin typeface="Montserrat" panose="00000500000000000000" pitchFamily="2" charset="0"/>
                <a:cs typeface="Aharoni" panose="02010803020104030203" pitchFamily="2" charset="-79"/>
              </a:rPr>
              <a:t>Introdução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6C757E-C959-8C07-65F1-ABBCAAF469FD}"/>
              </a:ext>
            </a:extLst>
          </p:cNvPr>
          <p:cNvSpPr/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F11BE90-B1E8-BA2C-92F8-6A59434505B9}"/>
              </a:ext>
            </a:extLst>
          </p:cNvPr>
          <p:cNvSpPr/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1DD4884-956D-9A54-856D-182548795069}"/>
              </a:ext>
            </a:extLst>
          </p:cNvPr>
          <p:cNvSpPr/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0FF9DD-D780-C9AA-5348-766CC9636E1B}"/>
              </a:ext>
            </a:extLst>
          </p:cNvPr>
          <p:cNvSpPr/>
          <p:nvPr/>
        </p:nvSpPr>
        <p:spPr>
          <a:xfrm>
            <a:off x="-1" y="-215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42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66BA9-50FA-17FB-ED05-5030446C5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">
            <a:extLst>
              <a:ext uri="{FF2B5EF4-FFF2-40B4-BE49-F238E27FC236}">
                <a16:creationId xmlns:a16="http://schemas.microsoft.com/office/drawing/2014/main" id="{841370C4-E39A-9AE6-C910-2698BCF18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57" y="825366"/>
            <a:ext cx="9637484" cy="608719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251B64A-9FD6-B140-ECB7-970B7CEC6FB5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 dirty="0" err="1">
                <a:latin typeface="Montserrat"/>
                <a:cs typeface="Aharoni"/>
              </a:rPr>
              <a:t>Molic</a:t>
            </a:r>
            <a:r>
              <a:rPr lang="pt-BR" sz="3600" b="1" dirty="0">
                <a:latin typeface="Montserrat"/>
                <a:cs typeface="Aharoni"/>
              </a:rPr>
              <a:t> apresentação</a:t>
            </a:r>
            <a:endParaRPr lang="pt-BR" sz="36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8293730-BEBE-1FE2-5466-2913BF0191FB}"/>
              </a:ext>
            </a:extLst>
          </p:cNvPr>
          <p:cNvSpPr>
            <a:spLocks/>
          </p:cNvSpPr>
          <p:nvPr/>
        </p:nvSpPr>
        <p:spPr>
          <a:xfrm>
            <a:off x="5008146" y="0"/>
            <a:ext cx="7164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42E7B92-9F1D-C305-0003-A3FEDE20CF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405ED6D-35BE-73EF-37D9-29AFEBE7E9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644CD62-0AD5-6217-BA4C-73169AA4B7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A535B6-151A-A995-156B-153678CF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25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8BB30-ECC1-FE3F-BF6F-2FA23DD2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52F0D6A-228D-9BA8-05F5-981BFFD00FA7}"/>
              </a:ext>
            </a:extLst>
          </p:cNvPr>
          <p:cNvSpPr>
            <a:spLocks/>
          </p:cNvSpPr>
          <p:nvPr/>
        </p:nvSpPr>
        <p:spPr>
          <a:xfrm>
            <a:off x="2205644" y="2677158"/>
            <a:ext cx="7780710" cy="1518458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latin typeface="Montserrat" panose="00000500000000000000" pitchFamily="2" charset="0"/>
                <a:cs typeface="Aharoni" panose="02010803020104030203" pitchFamily="2" charset="-79"/>
              </a:rPr>
              <a:t>OBRIGADO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C415A1-56B9-43B6-050A-FDA4BE68C0F7}"/>
              </a:ext>
            </a:extLst>
          </p:cNvPr>
          <p:cNvSpPr/>
          <p:nvPr/>
        </p:nvSpPr>
        <p:spPr>
          <a:xfrm>
            <a:off x="1" y="6812030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8E2B66-A347-5A31-63D8-F02F2216FCB7}"/>
              </a:ext>
            </a:extLst>
          </p:cNvPr>
          <p:cNvSpPr/>
          <p:nvPr/>
        </p:nvSpPr>
        <p:spPr>
          <a:xfrm rot="5400000">
            <a:off x="8724919" y="3405909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AA60C85-65D1-043A-5D7D-1C09DC89BB6F}"/>
              </a:ext>
            </a:extLst>
          </p:cNvPr>
          <p:cNvSpPr/>
          <p:nvPr/>
        </p:nvSpPr>
        <p:spPr>
          <a:xfrm rot="5400000">
            <a:off x="-3406120" y="3405907"/>
            <a:ext cx="6873200" cy="6096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890030-0BAD-8677-B29E-6866B9F024D0}"/>
              </a:ext>
            </a:extLst>
          </p:cNvPr>
          <p:cNvSpPr/>
          <p:nvPr/>
        </p:nvSpPr>
        <p:spPr>
          <a:xfrm>
            <a:off x="-1" y="-215"/>
            <a:ext cx="12192000" cy="60960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9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B2947-34F1-BB83-3AB4-0C38510AE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4CBB424-0708-B125-21A4-94A3D61A14FB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8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376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4E9C-2FFC-EB86-7517-03B095C3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105FFFED-67B4-8EFB-9AE0-AF33B3FCC9A6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Montserrat" panose="00000500000000000000" pitchFamily="2" charset="0"/>
                <a:cs typeface="Aharoni" panose="02010803020104030203" pitchFamily="2" charset="-79"/>
              </a:rPr>
              <a:t>O que é?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6A195DC-9971-E3D5-93D4-06735FFB597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69BF707E-8228-D612-07E1-CEDDE83578C6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A17ACB3-4D77-657A-D5B1-C9C52A06B4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99F950-ECFD-1BCF-01FC-CB9FAC1711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0CCA2B3-A999-2FF6-212D-FCF4D00F8A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877725C-15F4-FF7C-0327-001648AE3F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1" y="2164604"/>
            <a:ext cx="5328456" cy="336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OmniCare é robô móvel omnidirecional, autônomo e modular desenvolvido para transportar materiais entre andares de hospitais utilizando elevadores comuns.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Conta com uma estrutura compacta e adaptável, manipulador cartesiano, </a:t>
            </a:r>
            <a:r>
              <a:rPr lang="pt-BR" sz="1800" dirty="0" err="1">
                <a:latin typeface="Montserrat" panose="00000500000000000000" pitchFamily="2" charset="0"/>
              </a:rPr>
              <a:t>buzzer</a:t>
            </a:r>
            <a:r>
              <a:rPr lang="pt-BR" sz="1800" dirty="0">
                <a:latin typeface="Montserrat" panose="00000500000000000000" pitchFamily="2" charset="0"/>
              </a:rPr>
              <a:t>, luzes LEDs e uma tela.</a:t>
            </a:r>
            <a:endParaRPr lang="pt-BR" sz="1800" dirty="0">
              <a:latin typeface="Montserrat" panose="00000500000000000000" pitchFamily="2" charset="0"/>
              <a:ea typeface="+mn-lt"/>
              <a:cs typeface="+mn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9AC8DA-40ED-51D5-6B0C-3DFFF226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A9806C-8898-C1AE-65CA-B0439556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255" y="211887"/>
            <a:ext cx="2962688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23749-1FC0-0C33-9585-4EB58056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9DAEBBF-6E29-4A3B-4965-36BC848D551D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Montserrat" panose="00000500000000000000" pitchFamily="2" charset="0"/>
                <a:cs typeface="Aharoni" panose="02010803020104030203" pitchFamily="2" charset="-79"/>
              </a:rPr>
              <a:t>O que é?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924811-0594-D9D4-2EC5-FF8D82D5878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C11D381-BC0E-A3B5-75D4-DA3312B5C4F7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EF874DD-0290-4A9E-58D7-6B1C1747F0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A204709-C35C-ABE4-8E2E-D363A6D8D69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7FA6212A-F449-D438-E282-7EF01C19B5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1038ADEF-E307-4A94-C24A-0BE997F122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1" y="2164604"/>
            <a:ext cx="5328456" cy="336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Surge para auxiliar a equipe dos hospitais a transportar insumos pelo local navegando em diferentes andares de forma segura e confiável.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Soluciona limitações de robôs que dependem de integração com sistemas internos dos elevadores.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F9A263-2AD5-921B-F239-512FF8D6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1EEEAA-9C11-A192-D8F3-E74A88F4B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255" y="211887"/>
            <a:ext cx="2962688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3FF0E-4425-3DEC-BA62-A6293BD5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E86142C6-EB9C-F82A-76F5-9791B3A2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060" y="67397"/>
            <a:ext cx="4191000" cy="66770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0B4C905-0E74-540B-673D-F0A990BE12FC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Montserrat" panose="00000500000000000000" pitchFamily="2" charset="0"/>
                <a:cs typeface="Aharoni" panose="02010803020104030203" pitchFamily="2" charset="-79"/>
              </a:rPr>
              <a:t>Design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E802B77-B4CD-011D-C8C6-3B0B0DBE6C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650BA1A-26EB-4F03-C5C0-92B3B7A07F33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8C2DD29-945F-E760-BECE-D0510A6944B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A1422895-D14D-1FD6-7F3C-B0B0C96C25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F0D2F29F-DD28-67F8-6FFE-CE3F06397C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02D78192-71D0-B9F5-C46B-71D707EA9E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1" y="2787854"/>
            <a:ext cx="5267494" cy="212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Estrutura modular com mobilidade omnidirecional.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URDF desenvolvido para simulação no ROS2.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DACF60-4CF8-4DAC-85E8-376CEFE2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9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2DEA6-5160-34B3-AA44-B6F6D67B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0BDCB23-09CF-3481-C211-5ED769CFCB81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Montserrat" panose="00000500000000000000" pitchFamily="2" charset="0"/>
                <a:cs typeface="Aharoni" panose="02010803020104030203" pitchFamily="2" charset="-79"/>
              </a:rPr>
              <a:t>Público alvo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A427002-8D88-DE15-898C-03FC25BE0D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4294955E-1C1C-3363-2174-B51088493D34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56F1461-E4E9-6B5C-E5C9-586D5A6AC1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BD845F8-7718-BC2B-91B0-54B1DFF80E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5940DA5-1EEA-4524-277F-779B0FC377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B6A13238-3C12-1BC7-F0D0-89245480A0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1" y="2787852"/>
            <a:ext cx="5328456" cy="212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O público alvo da OmniCare é composto principalmente por profissionais da área da saúde e gestores hospitalares que atuam em ambientes de média e alta complexidade.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51A24-23E5-8CD6-40F3-EF792C36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B760C2-F5C9-AE8D-9D58-9E3E928BF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671" y="353292"/>
            <a:ext cx="6166406" cy="61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6B1B-B153-E647-7B5C-6C0EBC71D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68EC6675-2535-63D3-91D2-8BA1E03BCCC6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Montserrat" panose="00000500000000000000" pitchFamily="2" charset="0"/>
                <a:cs typeface="Aharoni" panose="02010803020104030203" pitchFamily="2" charset="-79"/>
              </a:rPr>
              <a:t>Contexto de uso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AEE7855-F9D3-D69D-9433-4FEBEEF7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69FA948-8A88-9DFD-8F3C-63CFBDAAEF36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3BF8DE50-C6CC-7B3C-DCA4-C6669E5D93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1A5B760-C72C-2F46-A8EA-87BC6BC2EF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FEEC4A50-4141-83A4-4769-09C68BEEC9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D2385755-DF6E-D1DE-0DFB-F09589A76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32319" y="984173"/>
            <a:ext cx="4494413" cy="8765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b="1" dirty="0">
                <a:latin typeface="Montserrat" panose="00000500000000000000" pitchFamily="2" charset="0"/>
              </a:rPr>
              <a:t>Ambientes</a:t>
            </a:r>
            <a:r>
              <a:rPr lang="pt-BR" sz="1800" dirty="0">
                <a:latin typeface="Montserrat" panose="00000500000000000000" pitchFamily="2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Hospitais, clínicas e centros de saúde.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951230-D0CC-7EC4-C043-2D62B843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8</a:t>
            </a:fld>
            <a:endParaRPr lang="pt-B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0749E8-E3A0-8429-EBA7-08773A2B9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318" y="1944322"/>
            <a:ext cx="4494413" cy="29540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Montserrat" panose="00000500000000000000" pitchFamily="2" charset="0"/>
              </a:rPr>
              <a:t>Capacidades</a:t>
            </a:r>
            <a:r>
              <a:rPr lang="pt-BR" sz="1800" dirty="0"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Navegar entre corredores, andares e áreas restritas.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Respeitar regras de higiene, silêncio e segurança.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Apoiar a equipe sem interferir no trabalho humano.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1612C71-9EC1-F4B0-48B3-D95FA5EE7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318" y="5006212"/>
            <a:ext cx="4494413" cy="170751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Montserrat" panose="00000500000000000000" pitchFamily="2" charset="0"/>
              </a:rPr>
              <a:t>Design</a:t>
            </a:r>
            <a:r>
              <a:rPr lang="pt-BR" sz="1800" dirty="0">
                <a:latin typeface="Montserrat" panose="00000500000000000000" pitchFamily="2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Discreto e eficiente, que transmita confiabilidade, empatia e neutralidade.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671C280-C119-D353-99F8-32C90DD82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046" y="1427524"/>
            <a:ext cx="4494413" cy="253851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Montserrat" panose="00000500000000000000" pitchFamily="2" charset="0"/>
              </a:rPr>
              <a:t>Aspectos econômicos</a:t>
            </a:r>
            <a:endParaRPr lang="pt-BR" sz="1800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Otimização de recursos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Redução de custos operacionais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Aumento da eficiência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Libera profissionais para tarefas de maior valor humano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C09033C-4CA1-F472-6D95-48D7E84B5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267" y="4021706"/>
            <a:ext cx="4494413" cy="212301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Montserrat" panose="00000500000000000000" pitchFamily="2" charset="0"/>
              </a:rPr>
              <a:t>Conhecimentos necessários</a:t>
            </a:r>
            <a:endParaRPr lang="pt-BR" sz="1800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Mapas do hospital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Acesso as áreas de entrega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latin typeface="Montserrat" panose="00000500000000000000" pitchFamily="2" charset="0"/>
              </a:rPr>
              <a:t>Informações de horários e protocolos.</a:t>
            </a:r>
          </a:p>
        </p:txBody>
      </p:sp>
    </p:spTree>
    <p:extLst>
      <p:ext uri="{BB962C8B-B14F-4D97-AF65-F5344CB8AC3E}">
        <p14:creationId xmlns:p14="http://schemas.microsoft.com/office/powerpoint/2010/main" val="255210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5" grpId="0" animBg="1"/>
      <p:bldP spid="6" grpId="0" uiExpand="1" build="allAtOnce" animBg="1"/>
      <p:bldP spid="9" grpId="0" uiExpand="1" build="allAtOnce" animBg="1"/>
      <p:bldP spid="10" grpId="0" uiExpand="1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B348D-47D3-A558-D23B-2F578EE33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F0E4B3C-CF7A-BF2C-7253-81F073B83617}"/>
              </a:ext>
            </a:extLst>
          </p:cNvPr>
          <p:cNvSpPr>
            <a:spLocks/>
          </p:cNvSpPr>
          <p:nvPr/>
        </p:nvSpPr>
        <p:spPr>
          <a:xfrm>
            <a:off x="0" y="0"/>
            <a:ext cx="5328456" cy="886691"/>
          </a:xfrm>
          <a:prstGeom prst="rect">
            <a:avLst/>
          </a:prstGeom>
          <a:solidFill>
            <a:srgbClr val="2C46B6"/>
          </a:solidFill>
          <a:ln>
            <a:solidFill>
              <a:srgbClr val="2C4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Montserrat" panose="00000500000000000000" pitchFamily="2" charset="0"/>
                <a:cs typeface="Aharoni" panose="02010803020104030203" pitchFamily="2" charset="-79"/>
              </a:rPr>
              <a:t>Concorrência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460608-B2EA-63AE-FD8C-62F137A7C19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-212"/>
            <a:ext cx="12192002" cy="6873202"/>
            <a:chOff x="-1" y="-212"/>
            <a:chExt cx="12192002" cy="6873202"/>
          </a:xfrm>
          <a:solidFill>
            <a:srgbClr val="2C46B6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9E68DBA-FAA3-56F6-63A5-6B11FDB7A0D5}"/>
                </a:ext>
              </a:extLst>
            </p:cNvPr>
            <p:cNvSpPr>
              <a:spLocks/>
            </p:cNvSpPr>
            <p:nvPr/>
          </p:nvSpPr>
          <p:spPr>
            <a:xfrm>
              <a:off x="5008146" y="0"/>
              <a:ext cx="7164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99CF522-A28B-F0F4-23B6-6A09D3CC28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" y="6812030"/>
              <a:ext cx="12192000" cy="60960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26B4457-F425-7162-2160-4CDB928B61A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8724919" y="3405909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C10A1BA-CC66-DDCC-FF1E-8EFE45373A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3406120" y="3405907"/>
              <a:ext cx="6873200" cy="60961"/>
            </a:xfrm>
            <a:prstGeom prst="rect">
              <a:avLst/>
            </a:prstGeom>
            <a:grpFill/>
            <a:ln>
              <a:solidFill>
                <a:srgbClr val="2C4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E1C588BF-F7DE-10CA-3303-6C933C8563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" y="1125861"/>
            <a:ext cx="5703577" cy="544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Função: </a:t>
            </a:r>
            <a:r>
              <a:rPr lang="pt-BR" sz="1800" dirty="0" err="1">
                <a:latin typeface="Montserrat" panose="00000500000000000000" pitchFamily="2" charset="0"/>
              </a:rPr>
              <a:t>AMRs</a:t>
            </a:r>
            <a:r>
              <a:rPr lang="pt-BR" sz="1800" dirty="0">
                <a:latin typeface="Montserrat" panose="00000500000000000000" pitchFamily="2" charset="0"/>
              </a:rPr>
              <a:t> hospitalares para transporte (medicamentos, roupas, etc.).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Forças: Consolidado, suporte comercial/técnico, modelos para cargas grandes.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Fraquezas: Depende de integração com a infraestrutura, vulnerabilidades de segurança relatadas.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18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1800" dirty="0">
                <a:latin typeface="Montserrat" panose="00000500000000000000" pitchFamily="2" charset="0"/>
              </a:rPr>
              <a:t>Comparativo com OmniCare: Superior em capacidade de carga, mas inferior por depender da integração com o sistema do hospital.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C19400-3813-AE6D-1411-B8BCFEEB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4272-F2FB-41F4-8735-EF4A7FEB6ADD}" type="slidenum">
              <a:rPr lang="pt-BR" smtClean="0"/>
              <a:t>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93A0E2-AACC-9DA0-CCC8-912E69A6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86" r="17045"/>
          <a:stretch>
            <a:fillRect/>
          </a:stretch>
        </p:blipFill>
        <p:spPr>
          <a:xfrm>
            <a:off x="5930420" y="1301094"/>
            <a:ext cx="6200617" cy="557189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7FFD905-FA37-FFC2-FF94-183FF2A16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500" y="181735"/>
            <a:ext cx="53284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b="1" dirty="0">
                <a:latin typeface="Montserrat" panose="00000500000000000000" pitchFamily="2" charset="0"/>
              </a:rPr>
              <a:t>TUG / T3 - </a:t>
            </a:r>
            <a:r>
              <a:rPr lang="pt-BR" b="1" dirty="0" err="1">
                <a:latin typeface="Montserrat" panose="00000500000000000000" pitchFamily="2" charset="0"/>
              </a:rPr>
              <a:t>Aethon</a:t>
            </a:r>
            <a:endParaRPr lang="pt-BR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3324</TotalTime>
  <Words>1035</Words>
  <Application>Microsoft Office PowerPoint</Application>
  <PresentationFormat>Widescreen</PresentationFormat>
  <Paragraphs>167</Paragraphs>
  <Slides>32</Slides>
  <Notes>0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3" baseType="lpstr">
      <vt:lpstr>Office Theme</vt:lpstr>
      <vt:lpstr>OmniCare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Etapa dois do projeto N2  Megatendências</dc:title>
  <dc:creator>Leonardo Quirino</dc:creator>
  <cp:lastModifiedBy>LEONARDO SANTOS A QUIRINO</cp:lastModifiedBy>
  <cp:revision>287</cp:revision>
  <dcterms:created xsi:type="dcterms:W3CDTF">2021-04-20T17:40:38Z</dcterms:created>
  <dcterms:modified xsi:type="dcterms:W3CDTF">2025-11-13T21:27:22Z</dcterms:modified>
</cp:coreProperties>
</file>